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1"/>
  </p:sldMasterIdLst>
  <p:sldIdLst>
    <p:sldId id="260" r:id="rId2"/>
    <p:sldId id="267" r:id="rId3"/>
    <p:sldId id="268" r:id="rId4"/>
    <p:sldId id="269" r:id="rId5"/>
    <p:sldId id="270" r:id="rId6"/>
    <p:sldId id="262" r:id="rId7"/>
    <p:sldId id="266" r:id="rId8"/>
    <p:sldId id="261" r:id="rId9"/>
    <p:sldId id="259"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21"/>
    <p:restoredTop sz="96327"/>
  </p:normalViewPr>
  <p:slideViewPr>
    <p:cSldViewPr snapToGrid="0">
      <p:cViewPr varScale="1">
        <p:scale>
          <a:sx n="121" d="100"/>
          <a:sy n="121" d="100"/>
        </p:scale>
        <p:origin x="184"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6/2/23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007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3763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5328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70300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6/2/23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2832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4623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6/2/23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7082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26937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8219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6/2/23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21381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6/2/23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866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6/2/23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1134792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arble with brown and aqua colors">
            <a:extLst>
              <a:ext uri="{FF2B5EF4-FFF2-40B4-BE49-F238E27FC236}">
                <a16:creationId xmlns:a16="http://schemas.microsoft.com/office/drawing/2014/main" id="{ACD90C6B-101D-D13E-76C4-3C61BC5AEBBD}"/>
              </a:ext>
            </a:extLst>
          </p:cNvPr>
          <p:cNvPicPr>
            <a:picLocks noChangeAspect="1"/>
          </p:cNvPicPr>
          <p:nvPr/>
        </p:nvPicPr>
        <p:blipFill rotWithShape="1">
          <a:blip r:embed="rId2">
            <a:alphaModFix/>
          </a:blip>
          <a:srcRect t="4607" b="16168"/>
          <a:stretch/>
        </p:blipFill>
        <p:spPr>
          <a:xfrm>
            <a:off x="20" y="0"/>
            <a:ext cx="12191980" cy="6858000"/>
          </a:xfrm>
          <a:prstGeom prst="rect">
            <a:avLst/>
          </a:prstGeom>
        </p:spPr>
      </p:pic>
      <p:sp>
        <p:nvSpPr>
          <p:cNvPr id="33" name="Rectangle 32">
            <a:extLst>
              <a:ext uri="{FF2B5EF4-FFF2-40B4-BE49-F238E27FC236}">
                <a16:creationId xmlns:a16="http://schemas.microsoft.com/office/drawing/2014/main" id="{BCFF10A9-48A8-49DE-BCC0-36CD4D61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9" y="1267730"/>
            <a:ext cx="9576262" cy="43079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9E6EC7A-73F0-4AA6-8CCE-7492D8F65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8" y="1267730"/>
            <a:ext cx="9576262" cy="4307950"/>
          </a:xfrm>
          <a:prstGeom prst="rect">
            <a:avLst/>
          </a:prstGeom>
          <a:solidFill>
            <a:srgbClr val="E5BD8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660AED43-6CCE-BE51-6414-2804FAA33792}"/>
              </a:ext>
            </a:extLst>
          </p:cNvPr>
          <p:cNvSpPr>
            <a:spLocks noGrp="1"/>
          </p:cNvSpPr>
          <p:nvPr>
            <p:ph type="ctrTitle"/>
          </p:nvPr>
        </p:nvSpPr>
        <p:spPr>
          <a:xfrm>
            <a:off x="1769532" y="2091263"/>
            <a:ext cx="8652938" cy="2461504"/>
          </a:xfrm>
        </p:spPr>
        <p:txBody>
          <a:bodyPr>
            <a:normAutofit/>
          </a:bodyPr>
          <a:lstStyle/>
          <a:p>
            <a:r>
              <a:rPr lang="en-US" sz="5800"/>
              <a:t>Instrumentum</a:t>
            </a:r>
            <a:br>
              <a:rPr lang="en-US" sz="5800"/>
            </a:br>
            <a:r>
              <a:rPr lang="en-US" sz="5800"/>
              <a:t>Laboris</a:t>
            </a:r>
            <a:br>
              <a:rPr lang="en-US" sz="5800"/>
            </a:br>
            <a:r>
              <a:rPr lang="en-US" sz="5800"/>
              <a:t>Part 2</a:t>
            </a:r>
          </a:p>
        </p:txBody>
      </p:sp>
      <p:sp>
        <p:nvSpPr>
          <p:cNvPr id="39" name="Rectangle 38">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
        <p:nvSpPr>
          <p:cNvPr id="9" name="TextBox 8">
            <a:extLst>
              <a:ext uri="{FF2B5EF4-FFF2-40B4-BE49-F238E27FC236}">
                <a16:creationId xmlns:a16="http://schemas.microsoft.com/office/drawing/2014/main" id="{419FAA7D-DB5E-9321-37A5-C2C7F93D73FC}"/>
              </a:ext>
            </a:extLst>
          </p:cNvPr>
          <p:cNvSpPr txBox="1"/>
          <p:nvPr/>
        </p:nvSpPr>
        <p:spPr>
          <a:xfrm>
            <a:off x="3021105" y="5719565"/>
            <a:ext cx="6786880" cy="461665"/>
          </a:xfrm>
          <a:prstGeom prst="rect">
            <a:avLst/>
          </a:prstGeom>
          <a:solidFill>
            <a:schemeClr val="tx2">
              <a:lumMod val="9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r>
              <a:rPr lang="en-US" sz="2400" b="1" dirty="0">
                <a:solidFill>
                  <a:schemeClr val="accent4"/>
                </a:solidFill>
              </a:rPr>
              <a:t>Five Franciscan Martyrs Region Annual Meeting</a:t>
            </a:r>
          </a:p>
        </p:txBody>
      </p:sp>
      <p:pic>
        <p:nvPicPr>
          <p:cNvPr id="10" name="Picture 9">
            <a:extLst>
              <a:ext uri="{FF2B5EF4-FFF2-40B4-BE49-F238E27FC236}">
                <a16:creationId xmlns:a16="http://schemas.microsoft.com/office/drawing/2014/main" id="{3D5CFD1B-72C1-FEF4-CB9A-E60B8B08DA89}"/>
              </a:ext>
            </a:extLst>
          </p:cNvPr>
          <p:cNvPicPr>
            <a:picLocks noChangeAspect="1"/>
          </p:cNvPicPr>
          <p:nvPr/>
        </p:nvPicPr>
        <p:blipFill>
          <a:blip r:embed="rId3"/>
          <a:stretch>
            <a:fillRect/>
          </a:stretch>
        </p:blipFill>
        <p:spPr>
          <a:xfrm>
            <a:off x="8833269" y="2984880"/>
            <a:ext cx="1729132" cy="2353541"/>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068888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marble with brown and aqua colors">
            <a:extLst>
              <a:ext uri="{FF2B5EF4-FFF2-40B4-BE49-F238E27FC236}">
                <a16:creationId xmlns:a16="http://schemas.microsoft.com/office/drawing/2014/main" id="{ACD90C6B-101D-D13E-76C4-3C61BC5AEBBD}"/>
              </a:ext>
            </a:extLst>
          </p:cNvPr>
          <p:cNvPicPr>
            <a:picLocks noChangeAspect="1"/>
          </p:cNvPicPr>
          <p:nvPr/>
        </p:nvPicPr>
        <p:blipFill rotWithShape="1">
          <a:blip r:embed="rId2"/>
          <a:srcRect t="4607" b="16168"/>
          <a:stretch/>
        </p:blipFill>
        <p:spPr>
          <a:xfrm>
            <a:off x="20" y="-839"/>
            <a:ext cx="12191980" cy="6858000"/>
          </a:xfrm>
          <a:prstGeom prst="rect">
            <a:avLst/>
          </a:prstGeom>
        </p:spPr>
      </p:pic>
      <p:sp useBgFill="1">
        <p:nvSpPr>
          <p:cNvPr id="16" name="Rectangle 15">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8" name="Rectangle 17">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60AED43-6CCE-BE51-6414-2804FAA33792}"/>
              </a:ext>
            </a:extLst>
          </p:cNvPr>
          <p:cNvSpPr>
            <a:spLocks noGrp="1"/>
          </p:cNvSpPr>
          <p:nvPr>
            <p:ph type="ctrTitle"/>
          </p:nvPr>
        </p:nvSpPr>
        <p:spPr>
          <a:xfrm>
            <a:off x="1771132" y="2091263"/>
            <a:ext cx="8649738" cy="2590800"/>
          </a:xfrm>
        </p:spPr>
        <p:txBody>
          <a:bodyPr>
            <a:normAutofit fontScale="90000"/>
          </a:bodyPr>
          <a:lstStyle/>
          <a:p>
            <a:r>
              <a:rPr lang="en-US" dirty="0"/>
              <a:t>Instrumentum</a:t>
            </a:r>
            <a:br>
              <a:rPr lang="en-US" dirty="0"/>
            </a:br>
            <a:r>
              <a:rPr lang="en-US" dirty="0"/>
              <a:t>Laboris</a:t>
            </a:r>
            <a:br>
              <a:rPr lang="en-US" dirty="0"/>
            </a:br>
            <a:r>
              <a:rPr lang="en-US" dirty="0"/>
              <a:t>Part 2</a:t>
            </a:r>
          </a:p>
        </p:txBody>
      </p:sp>
      <p:sp>
        <p:nvSpPr>
          <p:cNvPr id="3" name="Subtitle 2">
            <a:extLst>
              <a:ext uri="{FF2B5EF4-FFF2-40B4-BE49-F238E27FC236}">
                <a16:creationId xmlns:a16="http://schemas.microsoft.com/office/drawing/2014/main" id="{0B2F8A13-9BDA-C125-5F99-5615BE0E021F}"/>
              </a:ext>
            </a:extLst>
          </p:cNvPr>
          <p:cNvSpPr>
            <a:spLocks noGrp="1"/>
          </p:cNvSpPr>
          <p:nvPr>
            <p:ph type="subTitle" idx="1"/>
          </p:nvPr>
        </p:nvSpPr>
        <p:spPr>
          <a:xfrm>
            <a:off x="1771130" y="4682062"/>
            <a:ext cx="8652788" cy="457201"/>
          </a:xfrm>
        </p:spPr>
        <p:txBody>
          <a:bodyPr>
            <a:normAutofit/>
          </a:bodyPr>
          <a:lstStyle/>
          <a:p>
            <a:r>
              <a:rPr lang="en-US" dirty="0"/>
              <a:t>Five Franciscan Martyrs Region Annual Meeting</a:t>
            </a:r>
          </a:p>
        </p:txBody>
      </p:sp>
      <p:sp>
        <p:nvSpPr>
          <p:cNvPr id="20" name="Rectangle 19">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4347B1B-B884-47F4-BDA0-BA4AD0601D27}"/>
              </a:ext>
            </a:extLst>
          </p:cNvPr>
          <p:cNvPicPr>
            <a:picLocks noChangeAspect="1"/>
          </p:cNvPicPr>
          <p:nvPr/>
        </p:nvPicPr>
        <p:blipFill>
          <a:blip r:embed="rId3"/>
          <a:stretch>
            <a:fillRect/>
          </a:stretch>
        </p:blipFill>
        <p:spPr>
          <a:xfrm>
            <a:off x="5390112" y="1278463"/>
            <a:ext cx="1270000" cy="812800"/>
          </a:xfrm>
          <a:prstGeom prst="rect">
            <a:avLst/>
          </a:prstGeom>
        </p:spPr>
      </p:pic>
    </p:spTree>
    <p:extLst>
      <p:ext uri="{BB962C8B-B14F-4D97-AF65-F5344CB8AC3E}">
        <p14:creationId xmlns:p14="http://schemas.microsoft.com/office/powerpoint/2010/main" val="401060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arble with brown and aqua colors">
            <a:extLst>
              <a:ext uri="{FF2B5EF4-FFF2-40B4-BE49-F238E27FC236}">
                <a16:creationId xmlns:a16="http://schemas.microsoft.com/office/drawing/2014/main" id="{ACD90C6B-101D-D13E-76C4-3C61BC5AEBBD}"/>
              </a:ext>
            </a:extLst>
          </p:cNvPr>
          <p:cNvPicPr>
            <a:picLocks noChangeAspect="1"/>
          </p:cNvPicPr>
          <p:nvPr/>
        </p:nvPicPr>
        <p:blipFill rotWithShape="1">
          <a:blip r:embed="rId2">
            <a:alphaModFix/>
          </a:blip>
          <a:srcRect t="4607" b="16168"/>
          <a:stretch/>
        </p:blipFill>
        <p:spPr>
          <a:xfrm>
            <a:off x="0" y="0"/>
            <a:ext cx="12191980" cy="6858000"/>
          </a:xfrm>
          <a:prstGeom prst="rect">
            <a:avLst/>
          </a:prstGeom>
        </p:spPr>
      </p:pic>
      <p:sp>
        <p:nvSpPr>
          <p:cNvPr id="33" name="Rectangle 32">
            <a:extLst>
              <a:ext uri="{FF2B5EF4-FFF2-40B4-BE49-F238E27FC236}">
                <a16:creationId xmlns:a16="http://schemas.microsoft.com/office/drawing/2014/main" id="{BCFF10A9-48A8-49DE-BCC0-36CD4D61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9" y="1267730"/>
            <a:ext cx="9576262" cy="43079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9E6EC7A-73F0-4AA6-8CCE-7492D8F65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8" y="1267730"/>
            <a:ext cx="9576262" cy="4307950"/>
          </a:xfrm>
          <a:prstGeom prst="rect">
            <a:avLst/>
          </a:prstGeom>
          <a:solidFill>
            <a:srgbClr val="E5BD8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39" name="Rectangle 38">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
        <p:nvSpPr>
          <p:cNvPr id="9" name="TextBox 8">
            <a:extLst>
              <a:ext uri="{FF2B5EF4-FFF2-40B4-BE49-F238E27FC236}">
                <a16:creationId xmlns:a16="http://schemas.microsoft.com/office/drawing/2014/main" id="{419FAA7D-DB5E-9321-37A5-C2C7F93D73FC}"/>
              </a:ext>
            </a:extLst>
          </p:cNvPr>
          <p:cNvSpPr txBox="1"/>
          <p:nvPr/>
        </p:nvSpPr>
        <p:spPr>
          <a:xfrm>
            <a:off x="3021105" y="5719565"/>
            <a:ext cx="6786880" cy="707886"/>
          </a:xfrm>
          <a:prstGeom prst="rect">
            <a:avLst/>
          </a:prstGeom>
          <a:solidFill>
            <a:schemeClr val="tx2">
              <a:lumMod val="9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ctr"/>
            <a:r>
              <a:rPr lang="en-US" sz="2000" b="1" dirty="0">
                <a:solidFill>
                  <a:schemeClr val="accent3">
                    <a:lumMod val="75000"/>
                  </a:schemeClr>
                </a:solidFill>
                <a:effectLst/>
                <a:latin typeface="Cambria" panose="02040503050406030204" pitchFamily="18" charset="0"/>
              </a:rPr>
              <a:t>San Damiano Fraternity – Ruskin, FL </a:t>
            </a:r>
          </a:p>
          <a:p>
            <a:pPr algn="ctr"/>
            <a:r>
              <a:rPr lang="en-US" sz="2000" b="1" dirty="0">
                <a:solidFill>
                  <a:schemeClr val="accent3">
                    <a:lumMod val="75000"/>
                  </a:schemeClr>
                </a:solidFill>
                <a:effectLst/>
                <a:latin typeface="Cambria" panose="02040503050406030204" pitchFamily="18" charset="0"/>
              </a:rPr>
              <a:t>Annual Retreat for Neighboring Fraternities</a:t>
            </a:r>
            <a:endParaRPr lang="en-US" sz="2000" b="1" dirty="0">
              <a:solidFill>
                <a:schemeClr val="accent3">
                  <a:lumMod val="75000"/>
                </a:schemeClr>
              </a:solidFill>
            </a:endParaRPr>
          </a:p>
        </p:txBody>
      </p:sp>
      <p:pic>
        <p:nvPicPr>
          <p:cNvPr id="6" name="Picture 5">
            <a:extLst>
              <a:ext uri="{FF2B5EF4-FFF2-40B4-BE49-F238E27FC236}">
                <a16:creationId xmlns:a16="http://schemas.microsoft.com/office/drawing/2014/main" id="{EBA44B06-C274-53C4-031A-CB9545BB6D0A}"/>
              </a:ext>
            </a:extLst>
          </p:cNvPr>
          <p:cNvPicPr>
            <a:picLocks noChangeAspect="1"/>
          </p:cNvPicPr>
          <p:nvPr/>
        </p:nvPicPr>
        <p:blipFill>
          <a:blip r:embed="rId3"/>
          <a:stretch>
            <a:fillRect/>
          </a:stretch>
        </p:blipFill>
        <p:spPr>
          <a:xfrm>
            <a:off x="2209790" y="1316468"/>
            <a:ext cx="7772400" cy="4218871"/>
          </a:xfrm>
          <a:prstGeom prst="rect">
            <a:avLst/>
          </a:prstGeom>
        </p:spPr>
      </p:pic>
      <p:sp>
        <p:nvSpPr>
          <p:cNvPr id="7" name="TextBox 6">
            <a:extLst>
              <a:ext uri="{FF2B5EF4-FFF2-40B4-BE49-F238E27FC236}">
                <a16:creationId xmlns:a16="http://schemas.microsoft.com/office/drawing/2014/main" id="{E8A3D5FD-1FEC-D7A3-DAF7-900C21738E9C}"/>
              </a:ext>
            </a:extLst>
          </p:cNvPr>
          <p:cNvSpPr txBox="1"/>
          <p:nvPr/>
        </p:nvSpPr>
        <p:spPr>
          <a:xfrm>
            <a:off x="564777" y="295835"/>
            <a:ext cx="4383742" cy="830997"/>
          </a:xfrm>
          <a:prstGeom prst="rect">
            <a:avLst/>
          </a:prstGeom>
          <a:solidFill>
            <a:schemeClr val="accent3">
              <a:lumMod val="40000"/>
              <a:lumOff val="60000"/>
            </a:schemeClr>
          </a:solidFill>
        </p:spPr>
        <p:txBody>
          <a:bodyPr wrap="square" rtlCol="0">
            <a:spAutoFit/>
          </a:bodyPr>
          <a:lstStyle/>
          <a:p>
            <a:pPr algn="ctr"/>
            <a:r>
              <a:rPr lang="en-US" sz="2400" b="1" dirty="0">
                <a:solidFill>
                  <a:schemeClr val="accent3">
                    <a:lumMod val="75000"/>
                  </a:schemeClr>
                </a:solidFill>
                <a:effectLst/>
                <a:latin typeface="Times New Roman" panose="02020603050405020304" pitchFamily="18" charset="0"/>
              </a:rPr>
              <a:t>Some of the 50 attendees at our 10th Annual Day of Reflection </a:t>
            </a:r>
            <a:endParaRPr lang="en-US" sz="2400" b="1" dirty="0">
              <a:solidFill>
                <a:schemeClr val="accent3">
                  <a:lumMod val="75000"/>
                </a:schemeClr>
              </a:solidFill>
            </a:endParaRPr>
          </a:p>
        </p:txBody>
      </p:sp>
    </p:spTree>
    <p:extLst>
      <p:ext uri="{BB962C8B-B14F-4D97-AF65-F5344CB8AC3E}">
        <p14:creationId xmlns:p14="http://schemas.microsoft.com/office/powerpoint/2010/main" val="34162394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78AD9162-3681-52FD-D804-1E9B6375A128}"/>
              </a:ext>
            </a:extLst>
          </p:cNvPr>
          <p:cNvSpPr>
            <a:spLocks noGrp="1"/>
          </p:cNvSpPr>
          <p:nvPr>
            <p:ph type="title"/>
          </p:nvPr>
        </p:nvSpPr>
        <p:spPr>
          <a:xfrm>
            <a:off x="1064794" y="852151"/>
            <a:ext cx="10058400" cy="659028"/>
          </a:xfrm>
        </p:spPr>
        <p:txBody>
          <a:bodyPr anchor="t">
            <a:normAutofit fontScale="90000"/>
          </a:bodyPr>
          <a:lstStyle/>
          <a:p>
            <a:pPr algn="ctr"/>
            <a:r>
              <a:rPr lang="en-US" dirty="0">
                <a:solidFill>
                  <a:srgbClr val="FFFFFF"/>
                </a:solidFill>
              </a:rPr>
              <a:t>San Damiano Fraternity. Ruskin FL.</a:t>
            </a:r>
          </a:p>
        </p:txBody>
      </p:sp>
      <p:sp>
        <p:nvSpPr>
          <p:cNvPr id="3" name="Content Placeholder 2">
            <a:extLst>
              <a:ext uri="{FF2B5EF4-FFF2-40B4-BE49-F238E27FC236}">
                <a16:creationId xmlns:a16="http://schemas.microsoft.com/office/drawing/2014/main" id="{2B86BDD0-BC39-CE08-12AF-EAB3D6F0A2F2}"/>
              </a:ext>
            </a:extLst>
          </p:cNvPr>
          <p:cNvSpPr>
            <a:spLocks noGrp="1"/>
          </p:cNvSpPr>
          <p:nvPr>
            <p:ph idx="1"/>
          </p:nvPr>
        </p:nvSpPr>
        <p:spPr>
          <a:xfrm>
            <a:off x="616737" y="3144417"/>
            <a:ext cx="10954513" cy="941294"/>
          </a:xfrm>
        </p:spPr>
        <p:txBody>
          <a:bodyPr anchor="t">
            <a:normAutofit/>
          </a:bodyPr>
          <a:lstStyle/>
          <a:p>
            <a:pPr marL="0" indent="0">
              <a:spcBef>
                <a:spcPts val="0"/>
              </a:spcBef>
              <a:buNone/>
            </a:pPr>
            <a:r>
              <a:rPr lang="en-US" sz="2400" dirty="0">
                <a:effectLst/>
                <a:latin typeface="Times New Roman" panose="02020603050405020304" pitchFamily="18" charset="0"/>
              </a:rPr>
              <a:t>Area(s) being worked on: Demographics, Finances, Youth/Young Adult, </a:t>
            </a:r>
          </a:p>
          <a:p>
            <a:pPr marL="0" indent="0">
              <a:spcBef>
                <a:spcPts val="0"/>
              </a:spcBef>
              <a:buNone/>
            </a:pPr>
            <a:r>
              <a:rPr lang="en-US" sz="2400" dirty="0">
                <a:effectLst/>
                <a:latin typeface="Times New Roman" panose="02020603050405020304" pitchFamily="18" charset="0"/>
              </a:rPr>
              <a:t>Servant Leadership, Ministries &amp; Apostolates, Formation. </a:t>
            </a:r>
            <a:endParaRPr lang="en-US" sz="2400" dirty="0"/>
          </a:p>
          <a:p>
            <a:endParaRPr lang="en-US" sz="2000" dirty="0"/>
          </a:p>
        </p:txBody>
      </p:sp>
      <p:sp>
        <p:nvSpPr>
          <p:cNvPr id="4" name="TextBox 3">
            <a:extLst>
              <a:ext uri="{FF2B5EF4-FFF2-40B4-BE49-F238E27FC236}">
                <a16:creationId xmlns:a16="http://schemas.microsoft.com/office/drawing/2014/main" id="{3DF3D51A-56DE-F225-40AF-2138EE88ADD1}"/>
              </a:ext>
            </a:extLst>
          </p:cNvPr>
          <p:cNvSpPr txBox="1"/>
          <p:nvPr/>
        </p:nvSpPr>
        <p:spPr>
          <a:xfrm>
            <a:off x="692011" y="1625065"/>
            <a:ext cx="9988688" cy="954107"/>
          </a:xfrm>
          <a:prstGeom prst="rect">
            <a:avLst/>
          </a:prstGeom>
          <a:noFill/>
        </p:spPr>
        <p:txBody>
          <a:bodyPr wrap="square" rtlCol="0">
            <a:spAutoFit/>
          </a:bodyPr>
          <a:lstStyle/>
          <a:p>
            <a:r>
              <a:rPr lang="en-US" sz="2800" b="1" dirty="0"/>
              <a:t>Kristine Littrell, OfS Minister.  The Instrumentum </a:t>
            </a:r>
          </a:p>
          <a:p>
            <a:r>
              <a:rPr lang="en-US" sz="2800" b="1" dirty="0"/>
              <a:t>Laboris Team is a shared Responsibility of the Council</a:t>
            </a:r>
          </a:p>
        </p:txBody>
      </p:sp>
      <p:sp>
        <p:nvSpPr>
          <p:cNvPr id="5" name="TextBox 4">
            <a:extLst>
              <a:ext uri="{FF2B5EF4-FFF2-40B4-BE49-F238E27FC236}">
                <a16:creationId xmlns:a16="http://schemas.microsoft.com/office/drawing/2014/main" id="{684D4960-9380-622C-7C33-B97BC7CB5A37}"/>
              </a:ext>
            </a:extLst>
          </p:cNvPr>
          <p:cNvSpPr txBox="1"/>
          <p:nvPr/>
        </p:nvSpPr>
        <p:spPr>
          <a:xfrm>
            <a:off x="616737" y="4068112"/>
            <a:ext cx="11118060" cy="2769989"/>
          </a:xfrm>
          <a:prstGeom prst="rect">
            <a:avLst/>
          </a:prstGeom>
          <a:noFill/>
        </p:spPr>
        <p:txBody>
          <a:bodyPr wrap="square" rtlCol="0">
            <a:spAutoFit/>
          </a:bodyPr>
          <a:lstStyle/>
          <a:p>
            <a:r>
              <a:rPr lang="en-US" sz="2400" dirty="0">
                <a:effectLst/>
                <a:latin typeface="Times New Roman" panose="02020603050405020304" pitchFamily="18" charset="0"/>
              </a:rPr>
              <a:t>What action(s) are you working on at this time? </a:t>
            </a:r>
          </a:p>
          <a:p>
            <a:r>
              <a:rPr lang="en-US" sz="2400" dirty="0">
                <a:effectLst/>
                <a:latin typeface="Symbol" pitchFamily="2" charset="2"/>
              </a:rPr>
              <a:t> </a:t>
            </a:r>
            <a:r>
              <a:rPr lang="en-US" sz="2400" dirty="0">
                <a:effectLst/>
                <a:latin typeface="Times New Roman" panose="02020603050405020304" pitchFamily="18" charset="0"/>
              </a:rPr>
              <a:t>We are hoping to initiate a workshop for our Formation Team to be given by our Spiritual Assistant, Friar Henry Fulmer, OFM – a training workshop especially for formators. (Formation)</a:t>
            </a:r>
          </a:p>
          <a:p>
            <a:endParaRPr lang="en-US" sz="1200" dirty="0">
              <a:effectLst/>
              <a:latin typeface="Times New Roman" panose="02020603050405020304" pitchFamily="18" charset="0"/>
            </a:endParaRPr>
          </a:p>
          <a:p>
            <a:r>
              <a:rPr lang="en-US" sz="2400" dirty="0">
                <a:effectLst/>
                <a:latin typeface="Symbol" pitchFamily="2" charset="2"/>
              </a:rPr>
              <a:t> </a:t>
            </a:r>
            <a:r>
              <a:rPr lang="en-US" sz="2400" dirty="0">
                <a:effectLst/>
                <a:latin typeface="Times New Roman" panose="02020603050405020304" pitchFamily="18" charset="0"/>
              </a:rPr>
              <a:t>Invite St. Michael the Archangel and other fraternities in our Family, especially those who are involved in directing formation activities. (Formation) </a:t>
            </a:r>
            <a:endParaRPr lang="en-US" sz="2400" dirty="0"/>
          </a:p>
          <a:p>
            <a:r>
              <a:rPr lang="en-US" sz="1800" dirty="0">
                <a:effectLst/>
                <a:latin typeface="Times New Roman" panose="02020603050405020304" pitchFamily="18" charset="0"/>
              </a:rPr>
              <a:t> </a:t>
            </a:r>
            <a:endParaRPr lang="en-US" dirty="0"/>
          </a:p>
        </p:txBody>
      </p:sp>
      <p:pic>
        <p:nvPicPr>
          <p:cNvPr id="6" name="Picture 5">
            <a:extLst>
              <a:ext uri="{FF2B5EF4-FFF2-40B4-BE49-F238E27FC236}">
                <a16:creationId xmlns:a16="http://schemas.microsoft.com/office/drawing/2014/main" id="{CB202CC9-F859-1C60-66E8-D1753DB84245}"/>
              </a:ext>
            </a:extLst>
          </p:cNvPr>
          <p:cNvPicPr>
            <a:picLocks noChangeAspect="1"/>
          </p:cNvPicPr>
          <p:nvPr/>
        </p:nvPicPr>
        <p:blipFill>
          <a:blip r:embed="rId2"/>
          <a:stretch>
            <a:fillRect/>
          </a:stretch>
        </p:blipFill>
        <p:spPr>
          <a:xfrm>
            <a:off x="9523854" y="1452090"/>
            <a:ext cx="1985681" cy="3057162"/>
          </a:xfrm>
          <a:prstGeom prst="rect">
            <a:avLst/>
          </a:prstGeom>
        </p:spPr>
      </p:pic>
    </p:spTree>
    <p:extLst>
      <p:ext uri="{BB962C8B-B14F-4D97-AF65-F5344CB8AC3E}">
        <p14:creationId xmlns:p14="http://schemas.microsoft.com/office/powerpoint/2010/main" val="3142659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E862AC-6F0F-6497-2F52-C728861FF5CA}"/>
              </a:ext>
            </a:extLst>
          </p:cNvPr>
          <p:cNvSpPr>
            <a:spLocks noGrp="1"/>
          </p:cNvSpPr>
          <p:nvPr>
            <p:ph idx="1"/>
          </p:nvPr>
        </p:nvSpPr>
        <p:spPr>
          <a:xfrm>
            <a:off x="322729" y="349624"/>
            <a:ext cx="11430000" cy="6225988"/>
          </a:xfrm>
          <a:ln w="25400" cmpd="thickThin">
            <a:solidFill>
              <a:schemeClr val="accent3">
                <a:lumMod val="50000"/>
              </a:schemeClr>
            </a:solidFill>
          </a:ln>
        </p:spPr>
        <p:txBody>
          <a:bodyPr>
            <a:normAutofit fontScale="92500" lnSpcReduction="20000"/>
          </a:bodyPr>
          <a:lstStyle/>
          <a:p>
            <a:r>
              <a:rPr lang="en-US" sz="1700" dirty="0">
                <a:effectLst/>
                <a:latin typeface="Times New Roman" panose="02020603050405020304" pitchFamily="18" charset="0"/>
              </a:rPr>
              <a:t>What action(s) have you completed by today? </a:t>
            </a:r>
          </a:p>
          <a:p>
            <a:pPr marL="468630" indent="-285750"/>
            <a:r>
              <a:rPr lang="en-US" sz="2200" dirty="0">
                <a:effectLst/>
                <a:latin typeface="Symbol" pitchFamily="2" charset="2"/>
              </a:rPr>
              <a:t>  </a:t>
            </a:r>
            <a:r>
              <a:rPr lang="en-US" sz="2200" dirty="0">
                <a:effectLst/>
                <a:latin typeface="Times New Roman" panose="02020603050405020304" pitchFamily="18" charset="0"/>
              </a:rPr>
              <a:t>Hosted our 10th Annual Day of Reflection at Dayspring Retreat Center in Parrish, FL, attended by members of several fraternities in our Family, and led by Father Nicholas </a:t>
            </a:r>
            <a:r>
              <a:rPr lang="en-US" sz="2200" dirty="0" err="1">
                <a:effectLst/>
                <a:latin typeface="Times New Roman" panose="02020603050405020304" pitchFamily="18" charset="0"/>
              </a:rPr>
              <a:t>Mormando</a:t>
            </a:r>
            <a:r>
              <a:rPr lang="en-US" sz="2200" dirty="0">
                <a:effectLst/>
                <a:latin typeface="Times New Roman" panose="02020603050405020304" pitchFamily="18" charset="0"/>
              </a:rPr>
              <a:t>, OFM Cap</a:t>
            </a:r>
          </a:p>
          <a:p>
            <a:pPr marL="468630" indent="-285750"/>
            <a:r>
              <a:rPr lang="en-US" sz="2200" dirty="0">
                <a:effectLst/>
                <a:latin typeface="Symbol" pitchFamily="2" charset="2"/>
              </a:rPr>
              <a:t>  </a:t>
            </a:r>
            <a:r>
              <a:rPr lang="en-US" sz="2200" dirty="0">
                <a:effectLst/>
                <a:latin typeface="Times New Roman" panose="02020603050405020304" pitchFamily="18" charset="0"/>
              </a:rPr>
              <a:t>Joined St. Michael the Archangel Fraternity in Tampa for a workshop on Servant Leadership given by our shared Spiritual Assistant, Friar Henry Fulmer, OFM. (Servant Leadership) </a:t>
            </a:r>
          </a:p>
          <a:p>
            <a:pPr marL="468630" indent="-285750"/>
            <a:r>
              <a:rPr lang="en-US" sz="2200" dirty="0">
                <a:effectLst/>
                <a:latin typeface="Symbol" pitchFamily="2" charset="2"/>
              </a:rPr>
              <a:t>  </a:t>
            </a:r>
            <a:r>
              <a:rPr lang="en-US" sz="2200" dirty="0">
                <a:effectLst/>
                <a:latin typeface="Times New Roman" panose="02020603050405020304" pitchFamily="18" charset="0"/>
              </a:rPr>
              <a:t>Sent letter to our host parish pastor with an annual report of our activities including pictures and copies of our Brochure. (Demographics) </a:t>
            </a:r>
          </a:p>
          <a:p>
            <a:pPr marL="468630" indent="-285750"/>
            <a:r>
              <a:rPr lang="en-US" sz="2200" dirty="0">
                <a:effectLst/>
                <a:latin typeface="Symbol" pitchFamily="2" charset="2"/>
              </a:rPr>
              <a:t>  </a:t>
            </a:r>
            <a:r>
              <a:rPr lang="en-US" sz="2200" dirty="0">
                <a:effectLst/>
                <a:latin typeface="Times New Roman" panose="02020603050405020304" pitchFamily="18" charset="0"/>
              </a:rPr>
              <a:t>Submitted notices and pictures to the parish bulletin, inviting interested people </a:t>
            </a:r>
          </a:p>
          <a:p>
            <a:pPr lvl="1" indent="0">
              <a:buNone/>
            </a:pPr>
            <a:r>
              <a:rPr lang="en-US" sz="2000" dirty="0">
                <a:effectLst/>
                <a:latin typeface="Times New Roman" panose="02020603050405020304" pitchFamily="18" charset="0"/>
              </a:rPr>
              <a:t>to </a:t>
            </a:r>
            <a:r>
              <a:rPr lang="en-US" sz="1800" dirty="0">
                <a:effectLst/>
                <a:latin typeface="Times New Roman" panose="02020603050405020304" pitchFamily="18" charset="0"/>
              </a:rPr>
              <a:t>come check us out. (Demographics) </a:t>
            </a:r>
          </a:p>
          <a:p>
            <a:pPr marL="468630" indent="-285750"/>
            <a:r>
              <a:rPr lang="en-US" sz="2200" dirty="0">
                <a:effectLst/>
                <a:latin typeface="Symbol" pitchFamily="2" charset="2"/>
              </a:rPr>
              <a:t>  </a:t>
            </a:r>
            <a:r>
              <a:rPr lang="en-US" sz="2200" dirty="0">
                <a:effectLst/>
                <a:latin typeface="Times New Roman" panose="02020603050405020304" pitchFamily="18" charset="0"/>
              </a:rPr>
              <a:t>Participated as a group in a parish fundraiser and annual picnic. (Visibility) </a:t>
            </a:r>
          </a:p>
          <a:p>
            <a:pPr marL="468630" indent="-285750"/>
            <a:r>
              <a:rPr lang="en-US" sz="2200" dirty="0">
                <a:effectLst/>
                <a:latin typeface="Symbol" pitchFamily="2" charset="2"/>
              </a:rPr>
              <a:t>  </a:t>
            </a:r>
            <a:r>
              <a:rPr lang="en-US" sz="2200" dirty="0">
                <a:effectLst/>
                <a:latin typeface="Times New Roman" panose="02020603050405020304" pitchFamily="18" charset="0"/>
              </a:rPr>
              <a:t>Individual members participate in parish service, i.e., Altar Servers, Eucharistic </a:t>
            </a:r>
          </a:p>
          <a:p>
            <a:pPr lvl="1" indent="0">
              <a:buNone/>
            </a:pPr>
            <a:r>
              <a:rPr lang="en-US" sz="2000" dirty="0">
                <a:effectLst/>
                <a:latin typeface="Times New Roman" panose="02020603050405020304" pitchFamily="18" charset="0"/>
              </a:rPr>
              <a:t>Ministers, </a:t>
            </a:r>
            <a:r>
              <a:rPr lang="en-US" sz="2200" dirty="0">
                <a:effectLst/>
                <a:latin typeface="Times New Roman" panose="02020603050405020304" pitchFamily="18" charset="0"/>
              </a:rPr>
              <a:t>Bereavement Group Leader, Food Pantry, etc. (Visibility) </a:t>
            </a:r>
          </a:p>
          <a:p>
            <a:pPr marL="468630" indent="-285750"/>
            <a:r>
              <a:rPr lang="en-US" sz="2200" dirty="0">
                <a:effectLst/>
                <a:latin typeface="Symbol" pitchFamily="2" charset="2"/>
              </a:rPr>
              <a:t>  </a:t>
            </a:r>
            <a:r>
              <a:rPr lang="en-US" sz="2200" dirty="0">
                <a:effectLst/>
                <a:latin typeface="Times New Roman" panose="02020603050405020304" pitchFamily="18" charset="0"/>
              </a:rPr>
              <a:t>Two of our fraternity council members were featured in a feature article with </a:t>
            </a:r>
          </a:p>
          <a:p>
            <a:pPr lvl="1" indent="0">
              <a:buNone/>
            </a:pPr>
            <a:r>
              <a:rPr lang="en-US" sz="2200" dirty="0">
                <a:effectLst/>
                <a:latin typeface="Times New Roman" panose="02020603050405020304" pitchFamily="18" charset="0"/>
              </a:rPr>
              <a:t>cover photo in a publication, </a:t>
            </a:r>
            <a:r>
              <a:rPr lang="en-US" sz="2200" dirty="0">
                <a:effectLst/>
                <a:latin typeface="Times New Roman,Italic"/>
              </a:rPr>
              <a:t>Parish Neighbors</a:t>
            </a:r>
            <a:r>
              <a:rPr lang="en-US" sz="2200" dirty="0">
                <a:effectLst/>
                <a:latin typeface="Times New Roman" panose="02020603050405020304" pitchFamily="18" charset="0"/>
              </a:rPr>
              <a:t>, that is distributed to several </a:t>
            </a:r>
          </a:p>
          <a:p>
            <a:pPr lvl="1" indent="0">
              <a:buNone/>
            </a:pPr>
            <a:r>
              <a:rPr lang="en-US" sz="2200" dirty="0">
                <a:effectLst/>
                <a:latin typeface="Times New Roman" panose="02020603050405020304" pitchFamily="18" charset="0"/>
              </a:rPr>
              <a:t>parishes in our area. The focus of the article was on their lives as Secular Franciscans. (Visibility) </a:t>
            </a:r>
          </a:p>
          <a:p>
            <a:pPr marL="468630" indent="-285750"/>
            <a:r>
              <a:rPr lang="en-US" sz="2200" dirty="0">
                <a:effectLst/>
                <a:latin typeface="Symbol" pitchFamily="2" charset="2"/>
              </a:rPr>
              <a:t>  </a:t>
            </a:r>
            <a:r>
              <a:rPr lang="en-US" sz="2200" dirty="0">
                <a:effectLst/>
                <a:latin typeface="Times New Roman" panose="02020603050405020304" pitchFamily="18" charset="0"/>
              </a:rPr>
              <a:t>We have established a monthly giving program for all fraternity members that meets our goal of making our annual Fair Share payment and allows us to plan and support several fraternity apostolates. (Finance &amp; Apostolates) </a:t>
            </a:r>
          </a:p>
          <a:p>
            <a:pPr lvl="7" indent="0">
              <a:buNone/>
            </a:pPr>
            <a:r>
              <a:rPr lang="en-US" sz="1800" dirty="0">
                <a:latin typeface="Times New Roman" panose="02020603050405020304" pitchFamily="18" charset="0"/>
              </a:rPr>
              <a:t>San Damiano Fraternity, Ruskin, Florida</a:t>
            </a:r>
            <a:endParaRPr lang="en-US" sz="1800" dirty="0">
              <a:effectLst/>
              <a:latin typeface="Times New Roman" panose="02020603050405020304" pitchFamily="18" charset="0"/>
            </a:endParaRPr>
          </a:p>
        </p:txBody>
      </p:sp>
      <p:pic>
        <p:nvPicPr>
          <p:cNvPr id="4" name="Picture 3">
            <a:extLst>
              <a:ext uri="{FF2B5EF4-FFF2-40B4-BE49-F238E27FC236}">
                <a16:creationId xmlns:a16="http://schemas.microsoft.com/office/drawing/2014/main" id="{EF5652D8-B5F4-B426-20F8-0AAE0D16EDA7}"/>
              </a:ext>
            </a:extLst>
          </p:cNvPr>
          <p:cNvPicPr>
            <a:picLocks noChangeAspect="1"/>
          </p:cNvPicPr>
          <p:nvPr/>
        </p:nvPicPr>
        <p:blipFill>
          <a:blip r:embed="rId2"/>
          <a:stretch>
            <a:fillRect/>
          </a:stretch>
        </p:blipFill>
        <p:spPr>
          <a:xfrm>
            <a:off x="9581029" y="2329330"/>
            <a:ext cx="2171700" cy="2387600"/>
          </a:xfrm>
          <a:prstGeom prst="rect">
            <a:avLst/>
          </a:prstGeom>
          <a:ln w="38100">
            <a:solidFill>
              <a:schemeClr val="accent3">
                <a:lumMod val="50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21404810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3" name="Content Placeholder 2">
            <a:extLst>
              <a:ext uri="{FF2B5EF4-FFF2-40B4-BE49-F238E27FC236}">
                <a16:creationId xmlns:a16="http://schemas.microsoft.com/office/drawing/2014/main" id="{A2D34713-4E3B-69EE-F5A6-C27124270AFA}"/>
              </a:ext>
            </a:extLst>
          </p:cNvPr>
          <p:cNvSpPr>
            <a:spLocks noGrp="1"/>
          </p:cNvSpPr>
          <p:nvPr>
            <p:ph idx="1"/>
          </p:nvPr>
        </p:nvSpPr>
        <p:spPr>
          <a:xfrm>
            <a:off x="4963691" y="1000370"/>
            <a:ext cx="6212310" cy="4857262"/>
          </a:xfrm>
        </p:spPr>
        <p:txBody>
          <a:bodyPr anchor="ctr">
            <a:normAutofit/>
          </a:bodyPr>
          <a:lstStyle/>
          <a:p>
            <a:pPr marL="0" indent="0">
              <a:lnSpc>
                <a:spcPct val="200000"/>
              </a:lnSpc>
              <a:buNone/>
            </a:pPr>
            <a:r>
              <a:rPr lang="en-US" sz="2400" b="1" i="1" dirty="0">
                <a:solidFill>
                  <a:schemeClr val="bg1"/>
                </a:solidFill>
                <a:effectLst/>
                <a:latin typeface="Times New Roman" panose="02020603050405020304" pitchFamily="18" charset="0"/>
              </a:rPr>
              <a:t>How can the Council assist you?</a:t>
            </a:r>
            <a:br>
              <a:rPr lang="en-US" sz="2400" b="1" i="1" dirty="0">
                <a:solidFill>
                  <a:schemeClr val="bg1"/>
                </a:solidFill>
                <a:effectLst/>
                <a:latin typeface="Times New Roman" panose="02020603050405020304" pitchFamily="18" charset="0"/>
              </a:rPr>
            </a:br>
            <a:r>
              <a:rPr lang="en-US" sz="2400" b="1" dirty="0">
                <a:solidFill>
                  <a:schemeClr val="bg1"/>
                </a:solidFill>
                <a:effectLst/>
                <a:latin typeface="Times New Roman" panose="02020603050405020304" pitchFamily="18" charset="0"/>
              </a:rPr>
              <a:t>By holding more in-person Family Meetings where we can share Fraternity with our greater Secular Franciscan Community, share ideas, and support one another. </a:t>
            </a:r>
            <a:endParaRPr lang="en-US" sz="2400" b="1" dirty="0">
              <a:solidFill>
                <a:schemeClr val="bg1"/>
              </a:solidFill>
            </a:endParaRPr>
          </a:p>
          <a:p>
            <a:endParaRPr lang="en-US" sz="2000" dirty="0">
              <a:solidFill>
                <a:srgbClr val="FFFFFF"/>
              </a:solidFill>
            </a:endParaRPr>
          </a:p>
        </p:txBody>
      </p:sp>
      <p:sp>
        <p:nvSpPr>
          <p:cNvPr id="6" name="TextBox 5">
            <a:extLst>
              <a:ext uri="{FF2B5EF4-FFF2-40B4-BE49-F238E27FC236}">
                <a16:creationId xmlns:a16="http://schemas.microsoft.com/office/drawing/2014/main" id="{C6F6C2FA-A187-0346-4B6C-012EFFC2AC2D}"/>
              </a:ext>
            </a:extLst>
          </p:cNvPr>
          <p:cNvSpPr txBox="1"/>
          <p:nvPr/>
        </p:nvSpPr>
        <p:spPr>
          <a:xfrm>
            <a:off x="7072121" y="5544391"/>
            <a:ext cx="4277361" cy="369332"/>
          </a:xfrm>
          <a:prstGeom prst="rect">
            <a:avLst/>
          </a:prstGeom>
          <a:noFill/>
        </p:spPr>
        <p:txBody>
          <a:bodyPr wrap="square" rtlCol="0">
            <a:spAutoFit/>
          </a:bodyPr>
          <a:lstStyle/>
          <a:p>
            <a:r>
              <a:rPr lang="en-US" dirty="0"/>
              <a:t>San Damiano Fraternity, Ruskin, Florida</a:t>
            </a:r>
          </a:p>
        </p:txBody>
      </p:sp>
      <p:pic>
        <p:nvPicPr>
          <p:cNvPr id="7" name="Picture 6">
            <a:extLst>
              <a:ext uri="{FF2B5EF4-FFF2-40B4-BE49-F238E27FC236}">
                <a16:creationId xmlns:a16="http://schemas.microsoft.com/office/drawing/2014/main" id="{797D8E35-63D8-8D5E-FE2F-EBA2C28F16AC}"/>
              </a:ext>
            </a:extLst>
          </p:cNvPr>
          <p:cNvPicPr>
            <a:picLocks noChangeAspect="1"/>
          </p:cNvPicPr>
          <p:nvPr/>
        </p:nvPicPr>
        <p:blipFill>
          <a:blip r:embed="rId2"/>
          <a:stretch>
            <a:fillRect/>
          </a:stretch>
        </p:blipFill>
        <p:spPr>
          <a:xfrm>
            <a:off x="702215" y="3752937"/>
            <a:ext cx="3914513" cy="1925320"/>
          </a:xfrm>
          <a:prstGeom prst="rect">
            <a:avLst/>
          </a:prstGeom>
        </p:spPr>
      </p:pic>
      <p:pic>
        <p:nvPicPr>
          <p:cNvPr id="9" name="Picture 8">
            <a:extLst>
              <a:ext uri="{FF2B5EF4-FFF2-40B4-BE49-F238E27FC236}">
                <a16:creationId xmlns:a16="http://schemas.microsoft.com/office/drawing/2014/main" id="{F4D0903B-98C7-EBCA-A9C3-20A1F3C788E1}"/>
              </a:ext>
            </a:extLst>
          </p:cNvPr>
          <p:cNvPicPr>
            <a:picLocks noChangeAspect="1"/>
          </p:cNvPicPr>
          <p:nvPr/>
        </p:nvPicPr>
        <p:blipFill>
          <a:blip r:embed="rId3"/>
          <a:stretch>
            <a:fillRect/>
          </a:stretch>
        </p:blipFill>
        <p:spPr>
          <a:xfrm>
            <a:off x="817880" y="1106549"/>
            <a:ext cx="2374525" cy="2322452"/>
          </a:xfrm>
          <a:prstGeom prst="rect">
            <a:avLst/>
          </a:prstGeom>
        </p:spPr>
      </p:pic>
      <p:pic>
        <p:nvPicPr>
          <p:cNvPr id="11" name="Picture 10">
            <a:extLst>
              <a:ext uri="{FF2B5EF4-FFF2-40B4-BE49-F238E27FC236}">
                <a16:creationId xmlns:a16="http://schemas.microsoft.com/office/drawing/2014/main" id="{B05A95B3-85C7-2F98-28DD-FF406E3AF643}"/>
              </a:ext>
            </a:extLst>
          </p:cNvPr>
          <p:cNvPicPr>
            <a:picLocks noChangeAspect="1"/>
          </p:cNvPicPr>
          <p:nvPr/>
        </p:nvPicPr>
        <p:blipFill>
          <a:blip r:embed="rId4"/>
          <a:stretch>
            <a:fillRect/>
          </a:stretch>
        </p:blipFill>
        <p:spPr>
          <a:xfrm>
            <a:off x="3240060" y="1073829"/>
            <a:ext cx="1444382" cy="2355171"/>
          </a:xfrm>
          <a:prstGeom prst="rect">
            <a:avLst/>
          </a:prstGeom>
        </p:spPr>
      </p:pic>
    </p:spTree>
    <p:extLst>
      <p:ext uri="{BB962C8B-B14F-4D97-AF65-F5344CB8AC3E}">
        <p14:creationId xmlns:p14="http://schemas.microsoft.com/office/powerpoint/2010/main" val="2136094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2BCF07F-4918-4956-B964-550E8D7B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4" name="Picture 3" descr="A marble with brown and aqua colors">
            <a:extLst>
              <a:ext uri="{FF2B5EF4-FFF2-40B4-BE49-F238E27FC236}">
                <a16:creationId xmlns:a16="http://schemas.microsoft.com/office/drawing/2014/main" id="{ACD90C6B-101D-D13E-76C4-3C61BC5AEBBD}"/>
              </a:ext>
            </a:extLst>
          </p:cNvPr>
          <p:cNvPicPr>
            <a:picLocks noChangeAspect="1"/>
          </p:cNvPicPr>
          <p:nvPr/>
        </p:nvPicPr>
        <p:blipFill rotWithShape="1">
          <a:blip r:embed="rId2"/>
          <a:srcRect l="32291" t="-108683" r="-2937" b="120194"/>
          <a:stretch/>
        </p:blipFill>
        <p:spPr>
          <a:xfrm rot="16200000">
            <a:off x="72068" y="730326"/>
            <a:ext cx="5688786" cy="5059196"/>
          </a:xfrm>
          <a:prstGeom prst="rect">
            <a:avLst/>
          </a:prstGeom>
        </p:spPr>
      </p:pic>
      <p:sp>
        <p:nvSpPr>
          <p:cNvPr id="33" name="Rectangle 32">
            <a:extLst>
              <a:ext uri="{FF2B5EF4-FFF2-40B4-BE49-F238E27FC236}">
                <a16:creationId xmlns:a16="http://schemas.microsoft.com/office/drawing/2014/main" id="{98FC88DF-FC9F-4FC4-9E33-DFD646C2D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60AED43-6CCE-BE51-6414-2804FAA33792}"/>
              </a:ext>
            </a:extLst>
          </p:cNvPr>
          <p:cNvSpPr>
            <a:spLocks noGrp="1"/>
          </p:cNvSpPr>
          <p:nvPr>
            <p:ph type="ctrTitle"/>
          </p:nvPr>
        </p:nvSpPr>
        <p:spPr>
          <a:xfrm>
            <a:off x="802341" y="1203588"/>
            <a:ext cx="5894294" cy="3909106"/>
          </a:xfrm>
        </p:spPr>
        <p:txBody>
          <a:bodyPr>
            <a:normAutofit/>
          </a:bodyPr>
          <a:lstStyle/>
          <a:p>
            <a:pPr>
              <a:lnSpc>
                <a:spcPct val="150000"/>
              </a:lnSpc>
            </a:pPr>
            <a:r>
              <a:rPr lang="en-US" sz="3800" b="1" dirty="0">
                <a:solidFill>
                  <a:schemeClr val="accent3">
                    <a:lumMod val="75000"/>
                  </a:schemeClr>
                </a:solidFill>
              </a:rPr>
              <a:t>FFMR Council </a:t>
            </a:r>
            <a:r>
              <a:rPr lang="en-US" sz="3800" b="1" dirty="0" err="1">
                <a:solidFill>
                  <a:schemeClr val="accent3">
                    <a:lumMod val="75000"/>
                  </a:schemeClr>
                </a:solidFill>
              </a:rPr>
              <a:t>iL</a:t>
            </a:r>
            <a:r>
              <a:rPr lang="en-US" sz="3800" b="1" dirty="0">
                <a:solidFill>
                  <a:schemeClr val="accent3">
                    <a:lumMod val="75000"/>
                  </a:schemeClr>
                </a:solidFill>
              </a:rPr>
              <a:t> Committee for youth/young adult Youfra</a:t>
            </a:r>
          </a:p>
        </p:txBody>
      </p:sp>
      <p:sp>
        <p:nvSpPr>
          <p:cNvPr id="3" name="Subtitle 2">
            <a:extLst>
              <a:ext uri="{FF2B5EF4-FFF2-40B4-BE49-F238E27FC236}">
                <a16:creationId xmlns:a16="http://schemas.microsoft.com/office/drawing/2014/main" id="{0B2F8A13-9BDA-C125-5F99-5615BE0E021F}"/>
              </a:ext>
            </a:extLst>
          </p:cNvPr>
          <p:cNvSpPr>
            <a:spLocks noGrp="1"/>
          </p:cNvSpPr>
          <p:nvPr>
            <p:ph type="subTitle" idx="1"/>
          </p:nvPr>
        </p:nvSpPr>
        <p:spPr>
          <a:xfrm>
            <a:off x="1764206" y="5004530"/>
            <a:ext cx="3681853" cy="788056"/>
          </a:xfrm>
        </p:spPr>
        <p:txBody>
          <a:bodyPr>
            <a:normAutofit/>
          </a:bodyPr>
          <a:lstStyle/>
          <a:p>
            <a:pPr>
              <a:spcAft>
                <a:spcPts val="600"/>
              </a:spcAft>
            </a:pPr>
            <a:r>
              <a:rPr lang="en-US" sz="1900" b="1" dirty="0"/>
              <a:t>Pat </a:t>
            </a:r>
            <a:r>
              <a:rPr lang="en-US" sz="1900" b="1" dirty="0" err="1"/>
              <a:t>Wolfert</a:t>
            </a:r>
            <a:r>
              <a:rPr lang="en-US" sz="1900" b="1" dirty="0"/>
              <a:t>, OFS</a:t>
            </a:r>
          </a:p>
          <a:p>
            <a:pPr>
              <a:spcAft>
                <a:spcPts val="600"/>
              </a:spcAft>
            </a:pPr>
            <a:r>
              <a:rPr lang="en-US" sz="1900" b="1" dirty="0"/>
              <a:t>Janice Mary Novello, OFS</a:t>
            </a:r>
          </a:p>
        </p:txBody>
      </p:sp>
      <p:sp>
        <p:nvSpPr>
          <p:cNvPr id="35" name="Rectangle 34">
            <a:extLst>
              <a:ext uri="{FF2B5EF4-FFF2-40B4-BE49-F238E27FC236}">
                <a16:creationId xmlns:a16="http://schemas.microsoft.com/office/drawing/2014/main" id="{227F550E-7E91-4E00-BAD3-903071C7F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91737B27-2FDB-4819-8276-3E1BE4126C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CBEB561-DF70-4557-BEBF-2FE29C6628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BC40AF-6E9A-4A96-A533-FEB9BB900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4347B1B-B884-47F4-BDA0-BA4AD0601D27}"/>
              </a:ext>
            </a:extLst>
          </p:cNvPr>
          <p:cNvPicPr>
            <a:picLocks noChangeAspect="1"/>
          </p:cNvPicPr>
          <p:nvPr/>
        </p:nvPicPr>
        <p:blipFill>
          <a:blip r:embed="rId3"/>
          <a:stretch>
            <a:fillRect/>
          </a:stretch>
        </p:blipFill>
        <p:spPr>
          <a:xfrm>
            <a:off x="3379350" y="415532"/>
            <a:ext cx="1231336" cy="788056"/>
          </a:xfrm>
          <a:prstGeom prst="rect">
            <a:avLst/>
          </a:prstGeom>
        </p:spPr>
      </p:pic>
      <p:pic>
        <p:nvPicPr>
          <p:cNvPr id="8" name="Picture 7" descr="A marble with brown and aqua colors">
            <a:extLst>
              <a:ext uri="{FF2B5EF4-FFF2-40B4-BE49-F238E27FC236}">
                <a16:creationId xmlns:a16="http://schemas.microsoft.com/office/drawing/2014/main" id="{7BC29058-67EC-3EA9-C880-8B5B382E4289}"/>
              </a:ext>
            </a:extLst>
          </p:cNvPr>
          <p:cNvPicPr>
            <a:picLocks noChangeAspect="1"/>
          </p:cNvPicPr>
          <p:nvPr/>
        </p:nvPicPr>
        <p:blipFill rotWithShape="1">
          <a:blip r:embed="rId2"/>
          <a:srcRect t="4607" b="16168"/>
          <a:stretch/>
        </p:blipFill>
        <p:spPr>
          <a:xfrm rot="16200000">
            <a:off x="7111205" y="1849952"/>
            <a:ext cx="5614416" cy="3158094"/>
          </a:xfrm>
          <a:prstGeom prst="rect">
            <a:avLst/>
          </a:prstGeom>
        </p:spPr>
      </p:pic>
      <p:sp>
        <p:nvSpPr>
          <p:cNvPr id="6" name="TextBox 5">
            <a:extLst>
              <a:ext uri="{FF2B5EF4-FFF2-40B4-BE49-F238E27FC236}">
                <a16:creationId xmlns:a16="http://schemas.microsoft.com/office/drawing/2014/main" id="{95104F9A-A77D-754A-8908-4B4DD51E637E}"/>
              </a:ext>
            </a:extLst>
          </p:cNvPr>
          <p:cNvSpPr txBox="1"/>
          <p:nvPr/>
        </p:nvSpPr>
        <p:spPr>
          <a:xfrm>
            <a:off x="6926786" y="820593"/>
            <a:ext cx="4407775" cy="5539978"/>
          </a:xfrm>
          <a:prstGeom prst="rect">
            <a:avLst/>
          </a:prstGeom>
          <a:solidFill>
            <a:schemeClr val="bg2"/>
          </a:solidFill>
        </p:spPr>
        <p:txBody>
          <a:bodyPr wrap="square" rtlCol="0">
            <a:spAutoFit/>
          </a:bodyPr>
          <a:lstStyle/>
          <a:p>
            <a:pPr marR="0" lvl="0">
              <a:spcBef>
                <a:spcPts val="0"/>
              </a:spcBef>
              <a:spcAft>
                <a:spcPts val="0"/>
              </a:spcAft>
            </a:pPr>
            <a:r>
              <a:rPr lang="en-US" sz="2100" b="1" dirty="0">
                <a:effectLst/>
                <a:latin typeface="Cambria" panose="02040503050406030204" pitchFamily="18" charset="0"/>
                <a:ea typeface="MS Mincho" panose="02020609040205080304" pitchFamily="49" charset="-128"/>
                <a:cs typeface="Times New Roman" panose="02020603050405020304" pitchFamily="18" charset="0"/>
              </a:rPr>
              <a:t>What action(s) have you completed by today?</a:t>
            </a:r>
          </a:p>
          <a:p>
            <a:pPr marL="342900" marR="0" lvl="0" indent="-342900">
              <a:spcBef>
                <a:spcPts val="0"/>
              </a:spcBef>
              <a:spcAft>
                <a:spcPts val="0"/>
              </a:spcAft>
              <a:buFont typeface="Symbol" pitchFamily="2" charset="2"/>
              <a:buChar char=""/>
            </a:pPr>
            <a:r>
              <a:rPr lang="en-US" sz="2100" b="1" dirty="0">
                <a:effectLst/>
                <a:latin typeface="Cambria" panose="02040503050406030204" pitchFamily="18" charset="0"/>
                <a:ea typeface="MS Mincho" panose="02020609040205080304" pitchFamily="49" charset="-128"/>
                <a:cs typeface="Times New Roman" panose="02020603050405020304" pitchFamily="18" charset="0"/>
              </a:rPr>
              <a:t>Zoom meetings were held for all new You/Fra Animators</a:t>
            </a:r>
          </a:p>
          <a:p>
            <a:pPr marL="342900" marR="0" lvl="0" indent="-342900">
              <a:spcBef>
                <a:spcPts val="0"/>
              </a:spcBef>
              <a:spcAft>
                <a:spcPts val="0"/>
              </a:spcAft>
              <a:buFont typeface="Symbol" pitchFamily="2" charset="2"/>
              <a:buChar char=""/>
            </a:pPr>
            <a:endParaRPr lang="en-US" sz="2100" b="1"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2100" b="1" dirty="0">
                <a:effectLst/>
                <a:latin typeface="Cambria" panose="02040503050406030204" pitchFamily="18" charset="0"/>
                <a:ea typeface="MS Mincho" panose="02020609040205080304" pitchFamily="49" charset="-128"/>
                <a:cs typeface="Times New Roman" panose="02020603050405020304" pitchFamily="18" charset="0"/>
              </a:rPr>
              <a:t>Thumb drives with all essential YouFra documents have been compiled. They will be given out during lunch today to YouFra Animators.  </a:t>
            </a:r>
          </a:p>
          <a:p>
            <a:pPr marL="342900" marR="0" lvl="0" indent="-342900">
              <a:spcBef>
                <a:spcPts val="0"/>
              </a:spcBef>
              <a:spcAft>
                <a:spcPts val="0"/>
              </a:spcAft>
              <a:buFont typeface="Symbol" pitchFamily="2" charset="2"/>
              <a:buChar char=""/>
            </a:pPr>
            <a:endParaRPr lang="en-US" sz="2100" b="1"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2100" b="1" dirty="0">
                <a:effectLst/>
                <a:latin typeface="Cambria" panose="02040503050406030204" pitchFamily="18" charset="0"/>
                <a:ea typeface="MS Mincho" panose="02020609040205080304" pitchFamily="49" charset="-128"/>
                <a:cs typeface="Times New Roman" panose="02020603050405020304" pitchFamily="18" charset="0"/>
              </a:rPr>
              <a:t>Reworked materials concerning the mission of YouFra to make it FFMR specific in preparation for continued work within our Region</a:t>
            </a:r>
          </a:p>
          <a:p>
            <a:endParaRPr lang="en-US" dirty="0"/>
          </a:p>
        </p:txBody>
      </p:sp>
    </p:spTree>
    <p:extLst>
      <p:ext uri="{BB962C8B-B14F-4D97-AF65-F5344CB8AC3E}">
        <p14:creationId xmlns:p14="http://schemas.microsoft.com/office/powerpoint/2010/main" val="395008266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9927-AAD8-D51B-1659-275B3A2EE11B}"/>
              </a:ext>
            </a:extLst>
          </p:cNvPr>
          <p:cNvSpPr>
            <a:spLocks noGrp="1"/>
          </p:cNvSpPr>
          <p:nvPr>
            <p:ph type="title"/>
          </p:nvPr>
        </p:nvSpPr>
        <p:spPr>
          <a:xfrm>
            <a:off x="751840" y="502868"/>
            <a:ext cx="9591040" cy="127764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Actions we are working on at this time</a:t>
            </a:r>
          </a:p>
        </p:txBody>
      </p:sp>
      <p:sp>
        <p:nvSpPr>
          <p:cNvPr id="3" name="Content Placeholder 2">
            <a:extLst>
              <a:ext uri="{FF2B5EF4-FFF2-40B4-BE49-F238E27FC236}">
                <a16:creationId xmlns:a16="http://schemas.microsoft.com/office/drawing/2014/main" id="{D843C289-2386-096D-2A0E-458096065660}"/>
              </a:ext>
            </a:extLst>
          </p:cNvPr>
          <p:cNvSpPr>
            <a:spLocks noGrp="1"/>
          </p:cNvSpPr>
          <p:nvPr>
            <p:ph idx="1"/>
          </p:nvPr>
        </p:nvSpPr>
        <p:spPr>
          <a:xfrm>
            <a:off x="605118" y="1640541"/>
            <a:ext cx="10520082" cy="4574865"/>
          </a:xfrm>
          <a:solidFill>
            <a:schemeClr val="bg1">
              <a:lumMod val="95000"/>
            </a:schemeClr>
          </a:solidFill>
          <a:ln>
            <a:solidFill>
              <a:schemeClr val="accent4"/>
            </a:solidFill>
          </a:ln>
        </p:spPr>
        <p:txBody>
          <a:bodyPr>
            <a:noAutofit/>
          </a:bodyPr>
          <a:lstStyle/>
          <a:p>
            <a:pPr marL="342900" marR="0" lvl="0" indent="-342900">
              <a:lnSpc>
                <a:spcPct val="170000"/>
              </a:lnSpc>
              <a:spcBef>
                <a:spcPts val="0"/>
              </a:spcBef>
              <a:spcAft>
                <a:spcPts val="0"/>
              </a:spcAft>
              <a:buFont typeface="Symbol" pitchFamily="2" charset="2"/>
              <a:buChar char=""/>
            </a:pPr>
            <a:r>
              <a:rPr lang="en-US" sz="2400" dirty="0">
                <a:effectLst/>
                <a:latin typeface="Cambria" panose="02040503050406030204" pitchFamily="18" charset="0"/>
                <a:ea typeface="MS Mincho" panose="02020609040205080304" pitchFamily="49" charset="-128"/>
                <a:cs typeface="Times New Roman" panose="02020603050405020304" pitchFamily="18" charset="0"/>
              </a:rPr>
              <a:t>Planning future Zoom meetings both on line and in the field.</a:t>
            </a:r>
          </a:p>
          <a:p>
            <a:pPr marL="342900" marR="0" lvl="0" indent="-342900">
              <a:lnSpc>
                <a:spcPct val="170000"/>
              </a:lnSpc>
              <a:spcBef>
                <a:spcPts val="0"/>
              </a:spcBef>
              <a:spcAft>
                <a:spcPts val="0"/>
              </a:spcAft>
              <a:buFont typeface="Symbol" pitchFamily="2" charset="2"/>
              <a:buChar char=""/>
            </a:pPr>
            <a:r>
              <a:rPr lang="en-US" sz="2400" dirty="0">
                <a:effectLst/>
                <a:latin typeface="Cambria" panose="02040503050406030204" pitchFamily="18" charset="0"/>
                <a:ea typeface="MS Mincho" panose="02020609040205080304" pitchFamily="49" charset="-128"/>
                <a:cs typeface="Times New Roman" panose="02020603050405020304" pitchFamily="18" charset="0"/>
              </a:rPr>
              <a:t>Reviewing materials and resources to share with YouFra Animators </a:t>
            </a:r>
          </a:p>
          <a:p>
            <a:pPr marL="342900" marR="0" lvl="0" indent="-342900">
              <a:lnSpc>
                <a:spcPct val="170000"/>
              </a:lnSpc>
              <a:spcBef>
                <a:spcPts val="0"/>
              </a:spcBef>
              <a:spcAft>
                <a:spcPts val="0"/>
              </a:spcAft>
              <a:buFont typeface="Symbol" pitchFamily="2" charset="2"/>
              <a:buChar char=""/>
            </a:pPr>
            <a:r>
              <a:rPr lang="en-US" sz="2400" dirty="0">
                <a:effectLst/>
                <a:latin typeface="Cambria" panose="02040503050406030204" pitchFamily="18" charset="0"/>
                <a:ea typeface="MS Mincho" panose="02020609040205080304" pitchFamily="49" charset="-128"/>
                <a:cs typeface="Times New Roman" panose="02020603050405020304" pitchFamily="18" charset="0"/>
              </a:rPr>
              <a:t>Collecting data from YouFra Animators who have begun working in the field.</a:t>
            </a:r>
          </a:p>
          <a:p>
            <a:pPr marL="342900" marR="0" lvl="0" indent="-342900">
              <a:lnSpc>
                <a:spcPct val="170000"/>
              </a:lnSpc>
              <a:spcBef>
                <a:spcPts val="0"/>
              </a:spcBef>
              <a:spcAft>
                <a:spcPts val="0"/>
              </a:spcAft>
              <a:buFont typeface="Symbol" pitchFamily="2" charset="2"/>
              <a:buChar char=""/>
            </a:pPr>
            <a:r>
              <a:rPr lang="en-US" sz="2400" dirty="0">
                <a:effectLst/>
                <a:latin typeface="Cambria" panose="02040503050406030204" pitchFamily="18" charset="0"/>
                <a:ea typeface="MS Mincho" panose="02020609040205080304" pitchFamily="49" charset="-128"/>
                <a:cs typeface="Times New Roman" panose="02020603050405020304" pitchFamily="18" charset="0"/>
              </a:rPr>
              <a:t>Distributing Flash Drives with essential information to each Animator</a:t>
            </a:r>
          </a:p>
          <a:p>
            <a:pPr marL="342900" marR="0" lvl="0" indent="-342900">
              <a:lnSpc>
                <a:spcPct val="170000"/>
              </a:lnSpc>
              <a:spcBef>
                <a:spcPts val="0"/>
              </a:spcBef>
              <a:spcAft>
                <a:spcPts val="0"/>
              </a:spcAft>
              <a:buFont typeface="Symbol"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 part of  NAFRA Zoom meetings  for news and updates in the new year. </a:t>
            </a:r>
          </a:p>
          <a:p>
            <a:pPr marL="342900" marR="0" lvl="0" indent="-342900">
              <a:lnSpc>
                <a:spcPct val="170000"/>
              </a:lnSpc>
              <a:spcBef>
                <a:spcPts val="0"/>
              </a:spcBef>
              <a:spcAft>
                <a:spcPts val="0"/>
              </a:spcAft>
              <a:buFont typeface="Symbol" pitchFamily="2" charset="2"/>
              <a:buChar char=""/>
            </a:pPr>
            <a:r>
              <a:rPr lang="en-US" sz="2400" dirty="0">
                <a:latin typeface="Times New Roman" panose="02020603050405020304" pitchFamily="18" charset="0"/>
                <a:ea typeface="MS Mincho" panose="02020609040205080304" pitchFamily="49" charset="-128"/>
                <a:cs typeface="Times New Roman" panose="02020603050405020304" pitchFamily="18" charset="0"/>
              </a:rPr>
              <a:t>Writing Workshop sessions with other NAFRA Commissioners</a:t>
            </a:r>
          </a:p>
          <a:p>
            <a:pPr marL="342900" marR="0" lvl="0" indent="-342900">
              <a:lnSpc>
                <a:spcPct val="170000"/>
              </a:lnSpc>
              <a:spcBef>
                <a:spcPts val="0"/>
              </a:spcBef>
              <a:spcAft>
                <a:spcPts val="0"/>
              </a:spcAft>
              <a:buFont typeface="Symbol" pitchFamily="2" charset="2"/>
              <a:buChar char=""/>
            </a:pPr>
            <a:r>
              <a:rPr lang="en-US" sz="2400" dirty="0">
                <a:effectLst/>
                <a:latin typeface="Cambria" panose="02040503050406030204" pitchFamily="18" charset="0"/>
                <a:ea typeface="MS Mincho" panose="02020609040205080304" pitchFamily="49" charset="-128"/>
                <a:cs typeface="Times New Roman" panose="02020603050405020304" pitchFamily="18" charset="0"/>
              </a:rPr>
              <a:t>Uploading Webinars to website for animator review</a:t>
            </a:r>
          </a:p>
        </p:txBody>
      </p:sp>
      <p:pic>
        <p:nvPicPr>
          <p:cNvPr id="4" name="Picture 3">
            <a:extLst>
              <a:ext uri="{FF2B5EF4-FFF2-40B4-BE49-F238E27FC236}">
                <a16:creationId xmlns:a16="http://schemas.microsoft.com/office/drawing/2014/main" id="{67D2253F-5322-F7C1-C398-FA87893FA354}"/>
              </a:ext>
            </a:extLst>
          </p:cNvPr>
          <p:cNvPicPr>
            <a:picLocks noChangeAspect="1"/>
          </p:cNvPicPr>
          <p:nvPr/>
        </p:nvPicPr>
        <p:blipFill>
          <a:blip r:embed="rId2"/>
          <a:stretch>
            <a:fillRect/>
          </a:stretch>
        </p:blipFill>
        <p:spPr>
          <a:xfrm>
            <a:off x="9601966" y="1055986"/>
            <a:ext cx="2264149" cy="1449056"/>
          </a:xfrm>
          <a:prstGeom prst="rect">
            <a:avLst/>
          </a:prstGeom>
        </p:spPr>
      </p:pic>
    </p:spTree>
    <p:extLst>
      <p:ext uri="{BB962C8B-B14F-4D97-AF65-F5344CB8AC3E}">
        <p14:creationId xmlns:p14="http://schemas.microsoft.com/office/powerpoint/2010/main" val="100646432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30">
            <a:extLst>
              <a:ext uri="{FF2B5EF4-FFF2-40B4-BE49-F238E27FC236}">
                <a16:creationId xmlns:a16="http://schemas.microsoft.com/office/drawing/2014/main" id="{F7CFB609-BCB5-48F3-A772-96674F30B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98873"/>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52" name="Rectangle 32">
            <a:extLst>
              <a:ext uri="{FF2B5EF4-FFF2-40B4-BE49-F238E27FC236}">
                <a16:creationId xmlns:a16="http://schemas.microsoft.com/office/drawing/2014/main" id="{52251B70-2108-41BA-AC72-B834434C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75873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9888557-4D5D-714E-79A4-D7FA37C618BD}"/>
              </a:ext>
            </a:extLst>
          </p:cNvPr>
          <p:cNvPicPr>
            <a:picLocks noChangeAspect="1"/>
          </p:cNvPicPr>
          <p:nvPr/>
        </p:nvPicPr>
        <p:blipFill rotWithShape="1">
          <a:blip r:embed="rId2"/>
          <a:srcRect r="-2" b="12965"/>
          <a:stretch/>
        </p:blipFill>
        <p:spPr>
          <a:xfrm>
            <a:off x="-1864" y="10"/>
            <a:ext cx="6591299" cy="3355932"/>
          </a:xfrm>
          <a:prstGeom prst="rect">
            <a:avLst/>
          </a:prstGeom>
        </p:spPr>
      </p:pic>
      <p:pic>
        <p:nvPicPr>
          <p:cNvPr id="4" name="Picture 3" descr="A marble with brown and aqua colors">
            <a:extLst>
              <a:ext uri="{FF2B5EF4-FFF2-40B4-BE49-F238E27FC236}">
                <a16:creationId xmlns:a16="http://schemas.microsoft.com/office/drawing/2014/main" id="{ACD90C6B-101D-D13E-76C4-3C61BC5AEBBD}"/>
              </a:ext>
            </a:extLst>
          </p:cNvPr>
          <p:cNvPicPr>
            <a:picLocks noChangeAspect="1"/>
          </p:cNvPicPr>
          <p:nvPr/>
        </p:nvPicPr>
        <p:blipFill rotWithShape="1">
          <a:blip r:embed="rId3"/>
          <a:srcRect t="8443" r="-2" b="20003"/>
          <a:stretch/>
        </p:blipFill>
        <p:spPr>
          <a:xfrm>
            <a:off x="-2" y="3509434"/>
            <a:ext cx="6591300" cy="3348566"/>
          </a:xfrm>
          <a:prstGeom prst="rect">
            <a:avLst/>
          </a:prstGeom>
        </p:spPr>
      </p:pic>
      <p:sp>
        <p:nvSpPr>
          <p:cNvPr id="53" name="Rectangle 34">
            <a:extLst>
              <a:ext uri="{FF2B5EF4-FFF2-40B4-BE49-F238E27FC236}">
                <a16:creationId xmlns:a16="http://schemas.microsoft.com/office/drawing/2014/main" id="{1D2369D4-64C4-40CA-B2FC-743453FA2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7" name="Rectangle 36">
            <a:extLst>
              <a:ext uri="{FF2B5EF4-FFF2-40B4-BE49-F238E27FC236}">
                <a16:creationId xmlns:a16="http://schemas.microsoft.com/office/drawing/2014/main" id="{73AD138D-C229-40D8-842E-020743C02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tx1">
                <a:lumMod val="75000"/>
                <a:lumOff val="25000"/>
              </a:schemeClr>
            </a:solidFill>
            <a:prstDash val="solid"/>
            <a:miter lim="800000"/>
          </a:ln>
          <a:effectLst/>
        </p:spPr>
      </p:sp>
      <p:sp>
        <p:nvSpPr>
          <p:cNvPr id="7" name="Title 6">
            <a:extLst>
              <a:ext uri="{FF2B5EF4-FFF2-40B4-BE49-F238E27FC236}">
                <a16:creationId xmlns:a16="http://schemas.microsoft.com/office/drawing/2014/main" id="{F7762D6A-A584-D31C-98D5-B56FF62776B3}"/>
              </a:ext>
            </a:extLst>
          </p:cNvPr>
          <p:cNvSpPr>
            <a:spLocks noGrp="1"/>
          </p:cNvSpPr>
          <p:nvPr>
            <p:ph type="ctrTitle"/>
          </p:nvPr>
        </p:nvSpPr>
        <p:spPr>
          <a:xfrm>
            <a:off x="7817007" y="1982010"/>
            <a:ext cx="3238501" cy="3054847"/>
          </a:xfrm>
        </p:spPr>
        <p:txBody>
          <a:bodyPr anchor="t">
            <a:normAutofit fontScale="90000"/>
          </a:bodyPr>
          <a:lstStyle/>
          <a:p>
            <a:pPr>
              <a:lnSpc>
                <a:spcPct val="150000"/>
              </a:lnSpc>
            </a:pPr>
            <a:r>
              <a:rPr lang="en-US" sz="4800" b="1" i="0" dirty="0">
                <a:effectLst/>
                <a:latin typeface="Calibri" panose="020F0502020204030204" pitchFamily="34" charset="0"/>
              </a:rPr>
              <a:t>Formation Toward the “Promise.”</a:t>
            </a:r>
            <a:br>
              <a:rPr lang="en-US" sz="4800" b="0" i="0" dirty="0">
                <a:effectLst/>
                <a:latin typeface="Calibri" panose="020F0502020204030204" pitchFamily="34" charset="0"/>
              </a:rPr>
            </a:br>
            <a:endParaRPr lang="en-US" sz="4800" dirty="0"/>
          </a:p>
        </p:txBody>
      </p:sp>
      <p:sp>
        <p:nvSpPr>
          <p:cNvPr id="39" name="Rectangle 38">
            <a:extLst>
              <a:ext uri="{FF2B5EF4-FFF2-40B4-BE49-F238E27FC236}">
                <a16:creationId xmlns:a16="http://schemas.microsoft.com/office/drawing/2014/main" id="{2B1BAE5E-7CC8-40AD-9A7E-0469E24407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 name="Straight Connector 40">
            <a:extLst>
              <a:ext uri="{FF2B5EF4-FFF2-40B4-BE49-F238E27FC236}">
                <a16:creationId xmlns:a16="http://schemas.microsoft.com/office/drawing/2014/main" id="{101E6AB6-0657-4BF2-816B-443C9809C4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93DB97-1EF9-40FC-9DAC-B23D646962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FD9D93B-46F0-47D0-9A9E-8E60DA3FA8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3E44FD0-E4FC-E1F6-EBF2-58CF6350095D}"/>
              </a:ext>
            </a:extLst>
          </p:cNvPr>
          <p:cNvSpPr txBox="1"/>
          <p:nvPr/>
        </p:nvSpPr>
        <p:spPr>
          <a:xfrm>
            <a:off x="448955" y="3680134"/>
            <a:ext cx="5279491" cy="2996911"/>
          </a:xfrm>
          <a:prstGeom prst="rect">
            <a:avLst/>
          </a:prstGeom>
          <a:solidFill>
            <a:schemeClr val="bg2">
              <a:alpha val="62000"/>
            </a:schemeClr>
          </a:solidFill>
          <a:ln cmpd="thickThin">
            <a:solidFill>
              <a:schemeClr val="accent4"/>
            </a:solidFill>
          </a:ln>
        </p:spPr>
        <p:txBody>
          <a:bodyPr wrap="square" rtlCol="0">
            <a:spAutoFit/>
          </a:bodyPr>
          <a:lstStyle/>
          <a:p>
            <a:pPr algn="ctr"/>
            <a:r>
              <a:rPr lang="en-US" sz="2400" b="1" i="0" dirty="0">
                <a:effectLst/>
                <a:latin typeface="Calibri" panose="020F0502020204030204" pitchFamily="34" charset="0"/>
              </a:rPr>
              <a:t>Formation Toward the “Promise.” </a:t>
            </a:r>
          </a:p>
          <a:p>
            <a:endParaRPr lang="en-US" sz="2100" b="0" i="0" dirty="0">
              <a:effectLst/>
              <a:latin typeface="Calibri" panose="020F0502020204030204" pitchFamily="34" charset="0"/>
            </a:endParaRPr>
          </a:p>
          <a:p>
            <a:r>
              <a:rPr lang="en-US" sz="2100" b="1" dirty="0">
                <a:latin typeface="Calibri" panose="020F0502020204030204" pitchFamily="34" charset="0"/>
              </a:rPr>
              <a:t>This Zoom webinar will be specifically for</a:t>
            </a:r>
          </a:p>
          <a:p>
            <a:pPr marL="285750" indent="-285750">
              <a:lnSpc>
                <a:spcPct val="150000"/>
              </a:lnSpc>
              <a:buFont typeface="Arial" panose="020B0604020202020204" pitchFamily="34" charset="0"/>
              <a:buChar char="•"/>
            </a:pPr>
            <a:r>
              <a:rPr lang="en-US" sz="2100" b="1" dirty="0">
                <a:latin typeface="Calibri" panose="020F0502020204030204" pitchFamily="34" charset="0"/>
              </a:rPr>
              <a:t>Youth/Young Adult Animators</a:t>
            </a:r>
          </a:p>
          <a:p>
            <a:pPr marL="285750" indent="-285750">
              <a:lnSpc>
                <a:spcPct val="150000"/>
              </a:lnSpc>
              <a:buFont typeface="Arial" panose="020B0604020202020204" pitchFamily="34" charset="0"/>
              <a:buChar char="•"/>
            </a:pPr>
            <a:r>
              <a:rPr lang="en-US" sz="2100" b="1" dirty="0">
                <a:latin typeface="Calibri" panose="020F0502020204030204" pitchFamily="34" charset="0"/>
              </a:rPr>
              <a:t>Ministers</a:t>
            </a:r>
          </a:p>
          <a:p>
            <a:pPr marL="285750" indent="-285750">
              <a:lnSpc>
                <a:spcPct val="150000"/>
              </a:lnSpc>
              <a:buFont typeface="Arial" panose="020B0604020202020204" pitchFamily="34" charset="0"/>
              <a:buChar char="•"/>
            </a:pPr>
            <a:r>
              <a:rPr lang="en-US" sz="2100" b="1" dirty="0">
                <a:latin typeface="Calibri" panose="020F0502020204030204" pitchFamily="34" charset="0"/>
              </a:rPr>
              <a:t>Formators</a:t>
            </a:r>
          </a:p>
          <a:p>
            <a:pPr marL="285750" indent="-285750">
              <a:lnSpc>
                <a:spcPct val="150000"/>
              </a:lnSpc>
              <a:buFont typeface="Arial" panose="020B0604020202020204" pitchFamily="34" charset="0"/>
              <a:buChar char="•"/>
            </a:pPr>
            <a:r>
              <a:rPr lang="en-US" sz="2100" b="1" dirty="0">
                <a:latin typeface="Calibri" panose="020F0502020204030204" pitchFamily="34" charset="0"/>
              </a:rPr>
              <a:t>Spiritual Assistants</a:t>
            </a:r>
          </a:p>
        </p:txBody>
      </p:sp>
      <p:sp>
        <p:nvSpPr>
          <p:cNvPr id="10" name="TextBox 9">
            <a:extLst>
              <a:ext uri="{FF2B5EF4-FFF2-40B4-BE49-F238E27FC236}">
                <a16:creationId xmlns:a16="http://schemas.microsoft.com/office/drawing/2014/main" id="{FC19BBCF-FC20-B3AE-00CE-17A8BD0BDCA4}"/>
              </a:ext>
            </a:extLst>
          </p:cNvPr>
          <p:cNvSpPr txBox="1"/>
          <p:nvPr/>
        </p:nvSpPr>
        <p:spPr>
          <a:xfrm>
            <a:off x="8647590" y="650220"/>
            <a:ext cx="1577337" cy="584775"/>
          </a:xfrm>
          <a:prstGeom prst="rect">
            <a:avLst/>
          </a:prstGeom>
          <a:noFill/>
        </p:spPr>
        <p:txBody>
          <a:bodyPr wrap="square" rtlCol="0">
            <a:spAutoFit/>
          </a:bodyPr>
          <a:lstStyle/>
          <a:p>
            <a:r>
              <a:rPr lang="en-US" sz="3200" b="1" dirty="0"/>
              <a:t>June 20</a:t>
            </a:r>
          </a:p>
        </p:txBody>
      </p:sp>
      <p:sp>
        <p:nvSpPr>
          <p:cNvPr id="11" name="TextBox 10">
            <a:extLst>
              <a:ext uri="{FF2B5EF4-FFF2-40B4-BE49-F238E27FC236}">
                <a16:creationId xmlns:a16="http://schemas.microsoft.com/office/drawing/2014/main" id="{8B11B623-C24E-085F-C8C2-BA2A18951C04}"/>
              </a:ext>
            </a:extLst>
          </p:cNvPr>
          <p:cNvSpPr txBox="1"/>
          <p:nvPr/>
        </p:nvSpPr>
        <p:spPr>
          <a:xfrm>
            <a:off x="8818151" y="1475297"/>
            <a:ext cx="1920240" cy="461665"/>
          </a:xfrm>
          <a:prstGeom prst="rect">
            <a:avLst/>
          </a:prstGeom>
          <a:noFill/>
        </p:spPr>
        <p:txBody>
          <a:bodyPr wrap="square" rtlCol="0">
            <a:spAutoFit/>
          </a:bodyPr>
          <a:lstStyle/>
          <a:p>
            <a:r>
              <a:rPr lang="en-US" sz="2400" dirty="0"/>
              <a:t>Invitation</a:t>
            </a:r>
          </a:p>
        </p:txBody>
      </p:sp>
    </p:spTree>
    <p:extLst>
      <p:ext uri="{BB962C8B-B14F-4D97-AF65-F5344CB8AC3E}">
        <p14:creationId xmlns:p14="http://schemas.microsoft.com/office/powerpoint/2010/main" val="395975135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2BCF07F-4918-4956-B964-550E8D7B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3" name="Rectangle 32">
            <a:extLst>
              <a:ext uri="{FF2B5EF4-FFF2-40B4-BE49-F238E27FC236}">
                <a16:creationId xmlns:a16="http://schemas.microsoft.com/office/drawing/2014/main" id="{98FC88DF-FC9F-4FC4-9E33-DFD646C2D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60AED43-6CCE-BE51-6414-2804FAA33792}"/>
              </a:ext>
            </a:extLst>
          </p:cNvPr>
          <p:cNvSpPr>
            <a:spLocks noGrp="1"/>
          </p:cNvSpPr>
          <p:nvPr>
            <p:ph type="ctrTitle"/>
          </p:nvPr>
        </p:nvSpPr>
        <p:spPr>
          <a:xfrm>
            <a:off x="5188707" y="621790"/>
            <a:ext cx="6262396" cy="829845"/>
          </a:xfrm>
        </p:spPr>
        <p:txBody>
          <a:bodyPr anchor="t">
            <a:noAutofit/>
          </a:bodyPr>
          <a:lstStyle/>
          <a:p>
            <a:r>
              <a:rPr lang="en-US" sz="3000" b="1" dirty="0">
                <a:effectLst/>
              </a:rPr>
              <a:t>Little Flock in Fairhope</a:t>
            </a:r>
            <a:r>
              <a:rPr lang="en-US" sz="3000" b="1">
                <a:effectLst/>
              </a:rPr>
              <a:t>, Alabama          </a:t>
            </a:r>
            <a:endParaRPr lang="en-US" sz="3000" dirty="0"/>
          </a:p>
        </p:txBody>
      </p:sp>
      <p:sp>
        <p:nvSpPr>
          <p:cNvPr id="3" name="Subtitle 2">
            <a:extLst>
              <a:ext uri="{FF2B5EF4-FFF2-40B4-BE49-F238E27FC236}">
                <a16:creationId xmlns:a16="http://schemas.microsoft.com/office/drawing/2014/main" id="{0B2F8A13-9BDA-C125-5F99-5615BE0E021F}"/>
              </a:ext>
            </a:extLst>
          </p:cNvPr>
          <p:cNvSpPr>
            <a:spLocks noGrp="1"/>
          </p:cNvSpPr>
          <p:nvPr>
            <p:ph type="subTitle" idx="1"/>
          </p:nvPr>
        </p:nvSpPr>
        <p:spPr>
          <a:xfrm>
            <a:off x="7596965" y="5659631"/>
            <a:ext cx="4056059" cy="438578"/>
          </a:xfrm>
        </p:spPr>
        <p:txBody>
          <a:bodyPr>
            <a:normAutofit/>
          </a:bodyPr>
          <a:lstStyle/>
          <a:p>
            <a:pPr>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Catherine L.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Vurraro</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OFS</a:t>
            </a:r>
            <a:r>
              <a:rPr lang="en-US" dirty="0">
                <a:effectLst/>
              </a:rPr>
              <a:t> </a:t>
            </a:r>
            <a:r>
              <a:rPr lang="en-US" b="1" dirty="0"/>
              <a:t>Minister</a:t>
            </a:r>
          </a:p>
        </p:txBody>
      </p:sp>
      <p:sp>
        <p:nvSpPr>
          <p:cNvPr id="35" name="Rectangle 34">
            <a:extLst>
              <a:ext uri="{FF2B5EF4-FFF2-40B4-BE49-F238E27FC236}">
                <a16:creationId xmlns:a16="http://schemas.microsoft.com/office/drawing/2014/main" id="{227F550E-7E91-4E00-BAD3-903071C7F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04347B1B-B884-47F4-BDA0-BA4AD0601D27}"/>
              </a:ext>
            </a:extLst>
          </p:cNvPr>
          <p:cNvPicPr>
            <a:picLocks noChangeAspect="1"/>
          </p:cNvPicPr>
          <p:nvPr/>
        </p:nvPicPr>
        <p:blipFill>
          <a:blip r:embed="rId2"/>
          <a:stretch>
            <a:fillRect/>
          </a:stretch>
        </p:blipFill>
        <p:spPr>
          <a:xfrm>
            <a:off x="3312747" y="397661"/>
            <a:ext cx="1296632" cy="829845"/>
          </a:xfrm>
          <a:prstGeom prst="rect">
            <a:avLst/>
          </a:prstGeom>
        </p:spPr>
      </p:pic>
      <p:cxnSp>
        <p:nvCxnSpPr>
          <p:cNvPr id="37" name="Straight Connector 36">
            <a:extLst>
              <a:ext uri="{FF2B5EF4-FFF2-40B4-BE49-F238E27FC236}">
                <a16:creationId xmlns:a16="http://schemas.microsoft.com/office/drawing/2014/main" id="{91737B27-2FDB-4819-8276-3E1BE4126C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CBEB561-DF70-4557-BEBF-2FE29C6628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BC40AF-6E9A-4A96-A533-FEB9BB900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DF635D9-40AC-E2CD-D35F-1D97B652C9BC}"/>
              </a:ext>
            </a:extLst>
          </p:cNvPr>
          <p:cNvSpPr txBox="1"/>
          <p:nvPr/>
        </p:nvSpPr>
        <p:spPr>
          <a:xfrm>
            <a:off x="959286" y="2158233"/>
            <a:ext cx="10269416" cy="461665"/>
          </a:xfrm>
          <a:prstGeom prst="rect">
            <a:avLst/>
          </a:prstGeom>
          <a:noFill/>
        </p:spPr>
        <p:txBody>
          <a:bodyPr wrap="square" rtlCol="0">
            <a:spAutoFit/>
          </a:bodyPr>
          <a:lstStyle/>
          <a:p>
            <a:r>
              <a:rPr lang="en-US" sz="2400" dirty="0"/>
              <a:t>Little Flock members combined Youfra and JPIC as their goal</a:t>
            </a:r>
          </a:p>
        </p:txBody>
      </p:sp>
      <p:sp>
        <p:nvSpPr>
          <p:cNvPr id="8" name="TextBox 7">
            <a:extLst>
              <a:ext uri="{FF2B5EF4-FFF2-40B4-BE49-F238E27FC236}">
                <a16:creationId xmlns:a16="http://schemas.microsoft.com/office/drawing/2014/main" id="{658E33DC-25AC-9A78-8FFC-B95484C4BC99}"/>
              </a:ext>
            </a:extLst>
          </p:cNvPr>
          <p:cNvSpPr txBox="1"/>
          <p:nvPr/>
        </p:nvSpPr>
        <p:spPr>
          <a:xfrm>
            <a:off x="1201477" y="2784492"/>
            <a:ext cx="9681191" cy="2846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4"/>
            </a:solidFill>
          </a:ln>
        </p:spPr>
        <p:txBody>
          <a:bodyPr wrap="square" rtlCol="0">
            <a:spAutoFit/>
          </a:bodyPr>
          <a:lstStyle/>
          <a:p>
            <a:pPr marL="342900" marR="0" lvl="0" indent="-342900">
              <a:lnSpc>
                <a:spcPct val="115000"/>
              </a:lnSpc>
              <a:spcBef>
                <a:spcPts val="0"/>
              </a:spcBef>
              <a:spcAft>
                <a:spcPts val="0"/>
              </a:spcAft>
              <a:buFont typeface="Symbol" pitchFamily="2"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Three Peace Awards for Middle and High School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Students, Initiated the St. Francis Project at Little Flower Elementary School, Donations to the two Catholic High Schools in our area and offered books for children about St. Francis to the Catholic elementary schools.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0"/>
              </a:spcAft>
              <a:buFont typeface="Symbol" pitchFamily="2"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Fraternity members attended the Mass at Prince of Peace parish and participated in the presentation of a Peace Award to a student member of the parish.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31612266"/>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1556</TotalTime>
  <Words>779</Words>
  <Application>Microsoft Macintosh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Cambria</vt:lpstr>
      <vt:lpstr>Garamond</vt:lpstr>
      <vt:lpstr>Symbol</vt:lpstr>
      <vt:lpstr>Times New Roman</vt:lpstr>
      <vt:lpstr>Times New Roman,Italic</vt:lpstr>
      <vt:lpstr>SavonVTI</vt:lpstr>
      <vt:lpstr>Instrumentum Laboris Part 2</vt:lpstr>
      <vt:lpstr>PowerPoint Presentation</vt:lpstr>
      <vt:lpstr>San Damiano Fraternity. Ruskin FL.</vt:lpstr>
      <vt:lpstr>PowerPoint Presentation</vt:lpstr>
      <vt:lpstr>PowerPoint Presentation</vt:lpstr>
      <vt:lpstr>FFMR Council iL Committee for youth/young adult Youfra</vt:lpstr>
      <vt:lpstr>Actions we are working on at this time</vt:lpstr>
      <vt:lpstr>Formation Toward the “Promise.” </vt:lpstr>
      <vt:lpstr>Little Flock in Fairhope, Alabama          </vt:lpstr>
      <vt:lpstr>Instrumentum Laboris Part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Novello</dc:creator>
  <cp:lastModifiedBy>Janice Novello</cp:lastModifiedBy>
  <cp:revision>15</cp:revision>
  <dcterms:created xsi:type="dcterms:W3CDTF">2023-06-01T00:15:32Z</dcterms:created>
  <dcterms:modified xsi:type="dcterms:W3CDTF">2023-06-02T15:16:27Z</dcterms:modified>
</cp:coreProperties>
</file>