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56" r:id="rId2"/>
    <p:sldId id="257" r:id="rId3"/>
    <p:sldId id="258" r:id="rId4"/>
    <p:sldId id="269" r:id="rId5"/>
    <p:sldId id="259" r:id="rId6"/>
    <p:sldId id="275" r:id="rId7"/>
    <p:sldId id="273" r:id="rId8"/>
    <p:sldId id="261" r:id="rId9"/>
    <p:sldId id="268" r:id="rId10"/>
    <p:sldId id="262" r:id="rId11"/>
    <p:sldId id="263" r:id="rId12"/>
    <p:sldId id="264" r:id="rId13"/>
    <p:sldId id="265" r:id="rId14"/>
    <p:sldId id="266" r:id="rId15"/>
    <p:sldId id="267" r:id="rId16"/>
    <p:sldId id="271" r:id="rId17"/>
    <p:sldId id="270" r:id="rId18"/>
    <p:sldId id="272"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96"/>
    <p:restoredTop sz="96327"/>
  </p:normalViewPr>
  <p:slideViewPr>
    <p:cSldViewPr snapToGrid="0">
      <p:cViewPr varScale="1">
        <p:scale>
          <a:sx n="127" d="100"/>
          <a:sy n="127" d="100"/>
        </p:scale>
        <p:origin x="2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Word"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a:t>Instrumentum laborus 2022 Annual Report</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doughnutChart>
        <c:varyColors val="1"/>
        <c:ser>
          <c:idx val="0"/>
          <c:order val="0"/>
          <c:tx>
            <c:strRef>
              <c:f>'[Chart in Microsoft Word]Sheet1'!$B$1</c:f>
              <c:strCache>
                <c:ptCount val="1"/>
                <c:pt idx="0">
                  <c:v>Instrumentum laborus 2022 Annual Reoport</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5B38-4644-AAF7-D9B297C0D71A}"/>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5B38-4644-AAF7-D9B297C0D71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'[Chart in Microsoft Word]Sheet1'!$A$2:$A$3</c:f>
              <c:strCache>
                <c:ptCount val="2"/>
                <c:pt idx="0">
                  <c:v>Plan in place</c:v>
                </c:pt>
                <c:pt idx="1">
                  <c:v>Did not respond</c:v>
                </c:pt>
              </c:strCache>
            </c:strRef>
          </c:cat>
          <c:val>
            <c:numRef>
              <c:f>'[Chart in Microsoft Word]Sheet1'!$B$2:$B$3</c:f>
              <c:numCache>
                <c:formatCode>General</c:formatCode>
                <c:ptCount val="2"/>
                <c:pt idx="0">
                  <c:v>16</c:v>
                </c:pt>
                <c:pt idx="1">
                  <c:v>15</c:v>
                </c:pt>
              </c:numCache>
            </c:numRef>
          </c:val>
          <c:extLst>
            <c:ext xmlns:c16="http://schemas.microsoft.com/office/drawing/2014/chart" uri="{C3380CC4-5D6E-409C-BE32-E72D297353CC}">
              <c16:uniqueId val="{00000004-5B38-4644-AAF7-D9B297C0D71A}"/>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45517-9309-4A16-A3BB-65589934F81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EAE9FE24-D0BC-442A-A443-9641D3FAD8A4}">
      <dgm:prSet/>
      <dgm:spPr/>
      <dgm:t>
        <a:bodyPr/>
        <a:lstStyle/>
        <a:p>
          <a:r>
            <a:rPr lang="en-US" dirty="0"/>
            <a:t>We focused on four areas: Vocations, </a:t>
          </a:r>
        </a:p>
        <a:p>
          <a:r>
            <a:rPr lang="en-US" dirty="0"/>
            <a:t>Formation, </a:t>
          </a:r>
        </a:p>
        <a:p>
          <a:r>
            <a:rPr lang="en-US" dirty="0"/>
            <a:t>Apostolates, </a:t>
          </a:r>
        </a:p>
        <a:p>
          <a:r>
            <a:rPr lang="en-US" dirty="0"/>
            <a:t>Youth. </a:t>
          </a:r>
        </a:p>
      </dgm:t>
    </dgm:pt>
    <dgm:pt modelId="{FF12E291-E380-4A07-8FE4-405E12A845F7}" type="parTrans" cxnId="{84116C5C-5F58-40F3-AF22-9A92C6FDF299}">
      <dgm:prSet/>
      <dgm:spPr/>
      <dgm:t>
        <a:bodyPr/>
        <a:lstStyle/>
        <a:p>
          <a:endParaRPr lang="en-US"/>
        </a:p>
      </dgm:t>
    </dgm:pt>
    <dgm:pt modelId="{9EA3B441-4E53-414C-936E-019ABC1673C5}" type="sibTrans" cxnId="{84116C5C-5F58-40F3-AF22-9A92C6FDF299}">
      <dgm:prSet/>
      <dgm:spPr/>
      <dgm:t>
        <a:bodyPr/>
        <a:lstStyle/>
        <a:p>
          <a:endParaRPr lang="en-US"/>
        </a:p>
      </dgm:t>
    </dgm:pt>
    <dgm:pt modelId="{F19BD9D1-C70D-417D-BE04-6437FE578512}">
      <dgm:prSet/>
      <dgm:spPr/>
      <dgm:t>
        <a:bodyPr/>
        <a:lstStyle/>
        <a:p>
          <a:r>
            <a:rPr lang="en-US"/>
            <a:t>This information is based on input from our entire membership. We focused on seven questions per area. The questions and goals are acollaborative effort to respond to Instrumentum Laboris</a:t>
          </a:r>
        </a:p>
      </dgm:t>
    </dgm:pt>
    <dgm:pt modelId="{7CBEB064-BB69-48D7-972E-97C796487A9D}" type="parTrans" cxnId="{1D72726D-FEF4-4377-BF77-3C8CEA76AEA0}">
      <dgm:prSet/>
      <dgm:spPr/>
      <dgm:t>
        <a:bodyPr/>
        <a:lstStyle/>
        <a:p>
          <a:endParaRPr lang="en-US"/>
        </a:p>
      </dgm:t>
    </dgm:pt>
    <dgm:pt modelId="{568E8BF2-DD94-410A-9D89-E04BB6312354}" type="sibTrans" cxnId="{1D72726D-FEF4-4377-BF77-3C8CEA76AEA0}">
      <dgm:prSet/>
      <dgm:spPr/>
      <dgm:t>
        <a:bodyPr/>
        <a:lstStyle/>
        <a:p>
          <a:endParaRPr lang="en-US"/>
        </a:p>
      </dgm:t>
    </dgm:pt>
    <dgm:pt modelId="{87C942F1-663D-9A4D-A7F0-DC198D5E7A10}" type="pres">
      <dgm:prSet presAssocID="{E4345517-9309-4A16-A3BB-65589934F81D}" presName="diagram" presStyleCnt="0">
        <dgm:presLayoutVars>
          <dgm:dir/>
          <dgm:resizeHandles val="exact"/>
        </dgm:presLayoutVars>
      </dgm:prSet>
      <dgm:spPr/>
    </dgm:pt>
    <dgm:pt modelId="{B7ADB675-7CE9-9B43-B169-3DCBEDB02FA5}" type="pres">
      <dgm:prSet presAssocID="{EAE9FE24-D0BC-442A-A443-9641D3FAD8A4}" presName="arrow" presStyleLbl="node1" presStyleIdx="0" presStyleCnt="2">
        <dgm:presLayoutVars>
          <dgm:bulletEnabled val="1"/>
        </dgm:presLayoutVars>
      </dgm:prSet>
      <dgm:spPr/>
    </dgm:pt>
    <dgm:pt modelId="{9235862C-9AB4-0047-A433-A524F9486693}" type="pres">
      <dgm:prSet presAssocID="{F19BD9D1-C70D-417D-BE04-6437FE578512}" presName="arrow" presStyleLbl="node1" presStyleIdx="1" presStyleCnt="2">
        <dgm:presLayoutVars>
          <dgm:bulletEnabled val="1"/>
        </dgm:presLayoutVars>
      </dgm:prSet>
      <dgm:spPr/>
    </dgm:pt>
  </dgm:ptLst>
  <dgm:cxnLst>
    <dgm:cxn modelId="{DE8F5529-11BC-DB46-8D54-5D604C6CBDBB}" type="presOf" srcId="{F19BD9D1-C70D-417D-BE04-6437FE578512}" destId="{9235862C-9AB4-0047-A433-A524F9486693}" srcOrd="0" destOrd="0" presId="urn:microsoft.com/office/officeart/2005/8/layout/arrow5"/>
    <dgm:cxn modelId="{84116C5C-5F58-40F3-AF22-9A92C6FDF299}" srcId="{E4345517-9309-4A16-A3BB-65589934F81D}" destId="{EAE9FE24-D0BC-442A-A443-9641D3FAD8A4}" srcOrd="0" destOrd="0" parTransId="{FF12E291-E380-4A07-8FE4-405E12A845F7}" sibTransId="{9EA3B441-4E53-414C-936E-019ABC1673C5}"/>
    <dgm:cxn modelId="{C1ED2067-3240-BC4C-80C9-CAF09F02FB31}" type="presOf" srcId="{E4345517-9309-4A16-A3BB-65589934F81D}" destId="{87C942F1-663D-9A4D-A7F0-DC198D5E7A10}" srcOrd="0" destOrd="0" presId="urn:microsoft.com/office/officeart/2005/8/layout/arrow5"/>
    <dgm:cxn modelId="{1D72726D-FEF4-4377-BF77-3C8CEA76AEA0}" srcId="{E4345517-9309-4A16-A3BB-65589934F81D}" destId="{F19BD9D1-C70D-417D-BE04-6437FE578512}" srcOrd="1" destOrd="0" parTransId="{7CBEB064-BB69-48D7-972E-97C796487A9D}" sibTransId="{568E8BF2-DD94-410A-9D89-E04BB6312354}"/>
    <dgm:cxn modelId="{DA40F886-ECD3-6845-AB01-5FB7052F9931}" type="presOf" srcId="{EAE9FE24-D0BC-442A-A443-9641D3FAD8A4}" destId="{B7ADB675-7CE9-9B43-B169-3DCBEDB02FA5}" srcOrd="0" destOrd="0" presId="urn:microsoft.com/office/officeart/2005/8/layout/arrow5"/>
    <dgm:cxn modelId="{3D725298-A244-7B46-9563-92552A16B7B2}" type="presParOf" srcId="{87C942F1-663D-9A4D-A7F0-DC198D5E7A10}" destId="{B7ADB675-7CE9-9B43-B169-3DCBEDB02FA5}" srcOrd="0" destOrd="0" presId="urn:microsoft.com/office/officeart/2005/8/layout/arrow5"/>
    <dgm:cxn modelId="{BB003ADC-658F-5842-B545-6A967703FADE}" type="presParOf" srcId="{87C942F1-663D-9A4D-A7F0-DC198D5E7A10}" destId="{9235862C-9AB4-0047-A433-A524F948669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873A06-DD28-4788-9B4F-6F51A3C6449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22D3884-D6B4-4E83-B257-BD0D8EDE2316}">
      <dgm:prSet/>
      <dgm:spPr/>
      <dgm:t>
        <a:bodyPr/>
        <a:lstStyle/>
        <a:p>
          <a:pPr>
            <a:lnSpc>
              <a:spcPct val="100000"/>
            </a:lnSpc>
          </a:pPr>
          <a:r>
            <a:rPr lang="en-US" i="1" dirty="0"/>
            <a:t>1.  Holy prayer; 2. acts of true charity and to 3. rightly teach Fraternity members about authentic Catholic teaching regarding our true Franciscan identity, including participation in OFS Franciscan Servant Leadership acts. </a:t>
          </a:r>
          <a:endParaRPr lang="en-US" dirty="0"/>
        </a:p>
      </dgm:t>
    </dgm:pt>
    <dgm:pt modelId="{745CC914-E728-4D2C-80BF-B60BACDF2D41}" type="parTrans" cxnId="{23EC6CBE-0EB3-4BBA-84D9-9C9751CCE423}">
      <dgm:prSet/>
      <dgm:spPr/>
      <dgm:t>
        <a:bodyPr/>
        <a:lstStyle/>
        <a:p>
          <a:endParaRPr lang="en-US"/>
        </a:p>
      </dgm:t>
    </dgm:pt>
    <dgm:pt modelId="{28C6A547-1FF8-47AA-A039-B24BC9B9E36F}" type="sibTrans" cxnId="{23EC6CBE-0EB3-4BBA-84D9-9C9751CCE423}">
      <dgm:prSet/>
      <dgm:spPr/>
      <dgm:t>
        <a:bodyPr/>
        <a:lstStyle/>
        <a:p>
          <a:endParaRPr lang="en-US"/>
        </a:p>
      </dgm:t>
    </dgm:pt>
    <dgm:pt modelId="{D66DC73A-865B-479A-ABE2-661EB30723C4}">
      <dgm:prSet/>
      <dgm:spPr/>
      <dgm:t>
        <a:bodyPr/>
        <a:lstStyle/>
        <a:p>
          <a:pPr>
            <a:lnSpc>
              <a:spcPct val="100000"/>
            </a:lnSpc>
          </a:pPr>
          <a:r>
            <a:rPr lang="en-US" i="1" dirty="0"/>
            <a:t>All OFS are called to Franciscan Servant Leadership but in different ways, according to the mysterious call and will of God; dependent upon the grace of God and our ability to cooperate with His grace, to do God’s will not our own will. </a:t>
          </a:r>
          <a:endParaRPr lang="en-US" dirty="0"/>
        </a:p>
      </dgm:t>
    </dgm:pt>
    <dgm:pt modelId="{73312899-C53C-4F00-977C-4B57940635B9}" type="parTrans" cxnId="{F94FE6C5-5CB6-40E6-BF25-F643EAE1E01D}">
      <dgm:prSet/>
      <dgm:spPr/>
      <dgm:t>
        <a:bodyPr/>
        <a:lstStyle/>
        <a:p>
          <a:endParaRPr lang="en-US"/>
        </a:p>
      </dgm:t>
    </dgm:pt>
    <dgm:pt modelId="{FE1562B6-D17B-48AD-A233-D614230D0AE6}" type="sibTrans" cxnId="{F94FE6C5-5CB6-40E6-BF25-F643EAE1E01D}">
      <dgm:prSet/>
      <dgm:spPr/>
      <dgm:t>
        <a:bodyPr/>
        <a:lstStyle/>
        <a:p>
          <a:endParaRPr lang="en-US"/>
        </a:p>
      </dgm:t>
    </dgm:pt>
    <dgm:pt modelId="{6F9A79BB-60D5-4335-A2C2-E3A1A71743E1}" type="pres">
      <dgm:prSet presAssocID="{22873A06-DD28-4788-9B4F-6F51A3C64496}" presName="root" presStyleCnt="0">
        <dgm:presLayoutVars>
          <dgm:dir/>
          <dgm:resizeHandles val="exact"/>
        </dgm:presLayoutVars>
      </dgm:prSet>
      <dgm:spPr/>
    </dgm:pt>
    <dgm:pt modelId="{1257374B-7A62-45F7-B8F1-ECD4203B6C26}" type="pres">
      <dgm:prSet presAssocID="{A22D3884-D6B4-4E83-B257-BD0D8EDE2316}" presName="compNode" presStyleCnt="0"/>
      <dgm:spPr/>
    </dgm:pt>
    <dgm:pt modelId="{87958325-6B78-496C-BC37-574614B8A814}" type="pres">
      <dgm:prSet presAssocID="{A22D3884-D6B4-4E83-B257-BD0D8EDE2316}" presName="bgRect" presStyleLbl="bgShp" presStyleIdx="0" presStyleCnt="2"/>
      <dgm:spPr/>
    </dgm:pt>
    <dgm:pt modelId="{DE139910-6D81-4338-A430-18C586FB2C9E}" type="pres">
      <dgm:prSet presAssocID="{A22D3884-D6B4-4E83-B257-BD0D8EDE2316}" presName="iconRect" presStyleLbl="node1" presStyleIdx="0" presStyleCnt="2"/>
      <dgm:spPr>
        <a:blipFill rotWithShape="1">
          <a:blip xmlns:r="http://schemas.openxmlformats.org/officeDocument/2006/relationships" r:embed="rId1"/>
          <a:srcRect/>
          <a:stretch>
            <a:fillRect t="-14000" b="-14000"/>
          </a:stretch>
        </a:blipFill>
      </dgm:spPr>
      <dgm:extLst>
        <a:ext uri="{E40237B7-FDA0-4F09-8148-C483321AD2D9}">
          <dgm14:cNvPr xmlns:dgm14="http://schemas.microsoft.com/office/drawing/2010/diagram" id="0" name="" descr="Lecturer"/>
        </a:ext>
      </dgm:extLst>
    </dgm:pt>
    <dgm:pt modelId="{EE800217-E5E0-402E-AF18-294E783B1104}" type="pres">
      <dgm:prSet presAssocID="{A22D3884-D6B4-4E83-B257-BD0D8EDE2316}" presName="spaceRect" presStyleCnt="0"/>
      <dgm:spPr/>
    </dgm:pt>
    <dgm:pt modelId="{3FA40819-CF3E-4125-87BA-B799FE5E8FF8}" type="pres">
      <dgm:prSet presAssocID="{A22D3884-D6B4-4E83-B257-BD0D8EDE2316}" presName="parTx" presStyleLbl="revTx" presStyleIdx="0" presStyleCnt="2">
        <dgm:presLayoutVars>
          <dgm:chMax val="0"/>
          <dgm:chPref val="0"/>
        </dgm:presLayoutVars>
      </dgm:prSet>
      <dgm:spPr/>
    </dgm:pt>
    <dgm:pt modelId="{C23FF817-78E6-4826-A583-0319963664E4}" type="pres">
      <dgm:prSet presAssocID="{28C6A547-1FF8-47AA-A039-B24BC9B9E36F}" presName="sibTrans" presStyleCnt="0"/>
      <dgm:spPr/>
    </dgm:pt>
    <dgm:pt modelId="{2424D71C-BC0F-4AB9-8388-56AC91E83E8C}" type="pres">
      <dgm:prSet presAssocID="{D66DC73A-865B-479A-ABE2-661EB30723C4}" presName="compNode" presStyleCnt="0"/>
      <dgm:spPr/>
    </dgm:pt>
    <dgm:pt modelId="{5EFBA0A6-A741-4AEF-AF01-905394B3EA2E}" type="pres">
      <dgm:prSet presAssocID="{D66DC73A-865B-479A-ABE2-661EB30723C4}" presName="bgRect" presStyleLbl="bgShp" presStyleIdx="1" presStyleCnt="2"/>
      <dgm:spPr/>
    </dgm:pt>
    <dgm:pt modelId="{5C5F77B5-726F-4BC2-9C70-5DCCE7C79299}" type="pres">
      <dgm:prSet presAssocID="{D66DC73A-865B-479A-ABE2-661EB30723C4}" presName="iconRect" presStyleLbl="node1" presStyleIdx="1" presStyleCnt="2"/>
      <dgm:spPr>
        <a:blipFill rotWithShape="1">
          <a:blip xmlns:r="http://schemas.openxmlformats.org/officeDocument/2006/relationships" r:embed="rId1"/>
          <a:srcRect/>
          <a:stretch>
            <a:fillRect t="-14000" b="-14000"/>
          </a:stretch>
        </a:blipFill>
      </dgm:spPr>
      <dgm:extLst>
        <a:ext uri="{E40237B7-FDA0-4F09-8148-C483321AD2D9}">
          <dgm14:cNvPr xmlns:dgm14="http://schemas.microsoft.com/office/drawing/2010/diagram" id="0" name="" descr="Captain"/>
        </a:ext>
      </dgm:extLst>
    </dgm:pt>
    <dgm:pt modelId="{A62464E0-94F5-4FD0-A0C3-EE71FE1287FD}" type="pres">
      <dgm:prSet presAssocID="{D66DC73A-865B-479A-ABE2-661EB30723C4}" presName="spaceRect" presStyleCnt="0"/>
      <dgm:spPr/>
    </dgm:pt>
    <dgm:pt modelId="{FB8B20FC-6796-4A3F-B795-6B84DDA93AA3}" type="pres">
      <dgm:prSet presAssocID="{D66DC73A-865B-479A-ABE2-661EB30723C4}" presName="parTx" presStyleLbl="revTx" presStyleIdx="1" presStyleCnt="2">
        <dgm:presLayoutVars>
          <dgm:chMax val="0"/>
          <dgm:chPref val="0"/>
        </dgm:presLayoutVars>
      </dgm:prSet>
      <dgm:spPr/>
    </dgm:pt>
  </dgm:ptLst>
  <dgm:cxnLst>
    <dgm:cxn modelId="{30959F4D-52B9-4520-B260-9299D0C6AC34}" type="presOf" srcId="{A22D3884-D6B4-4E83-B257-BD0D8EDE2316}" destId="{3FA40819-CF3E-4125-87BA-B799FE5E8FF8}" srcOrd="0" destOrd="0" presId="urn:microsoft.com/office/officeart/2018/2/layout/IconVerticalSolidList"/>
    <dgm:cxn modelId="{A928FD77-C68A-4DB3-8F3D-41F4F8888948}" type="presOf" srcId="{D66DC73A-865B-479A-ABE2-661EB30723C4}" destId="{FB8B20FC-6796-4A3F-B795-6B84DDA93AA3}" srcOrd="0" destOrd="0" presId="urn:microsoft.com/office/officeart/2018/2/layout/IconVerticalSolidList"/>
    <dgm:cxn modelId="{23EC6CBE-0EB3-4BBA-84D9-9C9751CCE423}" srcId="{22873A06-DD28-4788-9B4F-6F51A3C64496}" destId="{A22D3884-D6B4-4E83-B257-BD0D8EDE2316}" srcOrd="0" destOrd="0" parTransId="{745CC914-E728-4D2C-80BF-B60BACDF2D41}" sibTransId="{28C6A547-1FF8-47AA-A039-B24BC9B9E36F}"/>
    <dgm:cxn modelId="{F94FE6C5-5CB6-40E6-BF25-F643EAE1E01D}" srcId="{22873A06-DD28-4788-9B4F-6F51A3C64496}" destId="{D66DC73A-865B-479A-ABE2-661EB30723C4}" srcOrd="1" destOrd="0" parTransId="{73312899-C53C-4F00-977C-4B57940635B9}" sibTransId="{FE1562B6-D17B-48AD-A233-D614230D0AE6}"/>
    <dgm:cxn modelId="{09A21AF6-2C50-46A4-9C78-8949D1C1209A}" type="presOf" srcId="{22873A06-DD28-4788-9B4F-6F51A3C64496}" destId="{6F9A79BB-60D5-4335-A2C2-E3A1A71743E1}" srcOrd="0" destOrd="0" presId="urn:microsoft.com/office/officeart/2018/2/layout/IconVerticalSolidList"/>
    <dgm:cxn modelId="{F9E6C081-AEEF-415A-B795-1C2481880055}" type="presParOf" srcId="{6F9A79BB-60D5-4335-A2C2-E3A1A71743E1}" destId="{1257374B-7A62-45F7-B8F1-ECD4203B6C26}" srcOrd="0" destOrd="0" presId="urn:microsoft.com/office/officeart/2018/2/layout/IconVerticalSolidList"/>
    <dgm:cxn modelId="{FB608599-CACE-4948-8649-904CC5F8BD14}" type="presParOf" srcId="{1257374B-7A62-45F7-B8F1-ECD4203B6C26}" destId="{87958325-6B78-496C-BC37-574614B8A814}" srcOrd="0" destOrd="0" presId="urn:microsoft.com/office/officeart/2018/2/layout/IconVerticalSolidList"/>
    <dgm:cxn modelId="{3D2FEAA7-4FAA-4475-B899-E918057791BF}" type="presParOf" srcId="{1257374B-7A62-45F7-B8F1-ECD4203B6C26}" destId="{DE139910-6D81-4338-A430-18C586FB2C9E}" srcOrd="1" destOrd="0" presId="urn:microsoft.com/office/officeart/2018/2/layout/IconVerticalSolidList"/>
    <dgm:cxn modelId="{D78E84A3-73EA-4969-A23C-96A5B5AFE45B}" type="presParOf" srcId="{1257374B-7A62-45F7-B8F1-ECD4203B6C26}" destId="{EE800217-E5E0-402E-AF18-294E783B1104}" srcOrd="2" destOrd="0" presId="urn:microsoft.com/office/officeart/2018/2/layout/IconVerticalSolidList"/>
    <dgm:cxn modelId="{62B00B45-477E-44D9-ADA8-B4324F830B4E}" type="presParOf" srcId="{1257374B-7A62-45F7-B8F1-ECD4203B6C26}" destId="{3FA40819-CF3E-4125-87BA-B799FE5E8FF8}" srcOrd="3" destOrd="0" presId="urn:microsoft.com/office/officeart/2018/2/layout/IconVerticalSolidList"/>
    <dgm:cxn modelId="{90EF3174-B1A7-4724-88AD-82773DDE7001}" type="presParOf" srcId="{6F9A79BB-60D5-4335-A2C2-E3A1A71743E1}" destId="{C23FF817-78E6-4826-A583-0319963664E4}" srcOrd="1" destOrd="0" presId="urn:microsoft.com/office/officeart/2018/2/layout/IconVerticalSolidList"/>
    <dgm:cxn modelId="{13ED129D-F15F-4324-AA33-4A6A7B49A6C6}" type="presParOf" srcId="{6F9A79BB-60D5-4335-A2C2-E3A1A71743E1}" destId="{2424D71C-BC0F-4AB9-8388-56AC91E83E8C}" srcOrd="2" destOrd="0" presId="urn:microsoft.com/office/officeart/2018/2/layout/IconVerticalSolidList"/>
    <dgm:cxn modelId="{F71A4102-B83E-49D4-9AB2-F2B0B3FCF6D2}" type="presParOf" srcId="{2424D71C-BC0F-4AB9-8388-56AC91E83E8C}" destId="{5EFBA0A6-A741-4AEF-AF01-905394B3EA2E}" srcOrd="0" destOrd="0" presId="urn:microsoft.com/office/officeart/2018/2/layout/IconVerticalSolidList"/>
    <dgm:cxn modelId="{9CDBD433-4ED3-44A1-9EAD-15B156883F90}" type="presParOf" srcId="{2424D71C-BC0F-4AB9-8388-56AC91E83E8C}" destId="{5C5F77B5-726F-4BC2-9C70-5DCCE7C79299}" srcOrd="1" destOrd="0" presId="urn:microsoft.com/office/officeart/2018/2/layout/IconVerticalSolidList"/>
    <dgm:cxn modelId="{F664436C-079A-4CE7-9BCB-E1D9EC936B15}" type="presParOf" srcId="{2424D71C-BC0F-4AB9-8388-56AC91E83E8C}" destId="{A62464E0-94F5-4FD0-A0C3-EE71FE1287FD}" srcOrd="2" destOrd="0" presId="urn:microsoft.com/office/officeart/2018/2/layout/IconVerticalSolidList"/>
    <dgm:cxn modelId="{3F0D0791-DE09-4CAB-AEDA-CDBE3BFCCF79}" type="presParOf" srcId="{2424D71C-BC0F-4AB9-8388-56AC91E83E8C}" destId="{FB8B20FC-6796-4A3F-B795-6B84DDA93A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EDD6A9-AF30-4C2E-946B-3844BEE9A2E9}"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19D46D86-469A-4D3B-BE8B-9A5C273D5F89}">
      <dgm:prSet/>
      <dgm:spPr/>
      <dgm:t>
        <a:bodyPr/>
        <a:lstStyle/>
        <a:p>
          <a:r>
            <a:rPr lang="en-US" b="1"/>
            <a:t>Continue prayer for God’s Servant Leaders to be formed in holiness and brought forth, </a:t>
          </a:r>
          <a:endParaRPr lang="en-US"/>
        </a:p>
      </dgm:t>
    </dgm:pt>
    <dgm:pt modelId="{BBB1DAC0-3C63-407D-AC7D-B631DAF44664}" type="parTrans" cxnId="{265BC1C9-17CC-4E22-B5C5-0D7F1EB7D9FC}">
      <dgm:prSet/>
      <dgm:spPr/>
      <dgm:t>
        <a:bodyPr/>
        <a:lstStyle/>
        <a:p>
          <a:endParaRPr lang="en-US"/>
        </a:p>
      </dgm:t>
    </dgm:pt>
    <dgm:pt modelId="{66462C83-3657-4A3C-8509-EA1791492EC6}" type="sibTrans" cxnId="{265BC1C9-17CC-4E22-B5C5-0D7F1EB7D9FC}">
      <dgm:prSet/>
      <dgm:spPr/>
      <dgm:t>
        <a:bodyPr/>
        <a:lstStyle/>
        <a:p>
          <a:endParaRPr lang="en-US"/>
        </a:p>
      </dgm:t>
    </dgm:pt>
    <dgm:pt modelId="{E9F78C47-BD34-4770-9735-CEC03EF2CF4B}">
      <dgm:prSet/>
      <dgm:spPr/>
      <dgm:t>
        <a:bodyPr/>
        <a:lstStyle/>
        <a:p>
          <a:r>
            <a:rPr lang="en-US" b="1"/>
            <a:t>Continue acts of charity and teaching of authentic charism of Franciscan Servant Leadership knowledge and skills, as described above, but all this only possible with God’s grace and will in unity with soul of the Fraternity </a:t>
          </a:r>
          <a:endParaRPr lang="en-US"/>
        </a:p>
      </dgm:t>
    </dgm:pt>
    <dgm:pt modelId="{72FD5CA7-608C-4C3E-97A2-DD3E5AF9EB1D}" type="parTrans" cxnId="{0192DAFD-BD8B-4093-9B85-6125F70F8442}">
      <dgm:prSet/>
      <dgm:spPr/>
      <dgm:t>
        <a:bodyPr/>
        <a:lstStyle/>
        <a:p>
          <a:endParaRPr lang="en-US"/>
        </a:p>
      </dgm:t>
    </dgm:pt>
    <dgm:pt modelId="{78DC985F-3123-4146-B781-E322B0606A47}" type="sibTrans" cxnId="{0192DAFD-BD8B-4093-9B85-6125F70F8442}">
      <dgm:prSet/>
      <dgm:spPr/>
      <dgm:t>
        <a:bodyPr/>
        <a:lstStyle/>
        <a:p>
          <a:endParaRPr lang="en-US"/>
        </a:p>
      </dgm:t>
    </dgm:pt>
    <dgm:pt modelId="{18DBCD9A-474D-4F20-ACF9-4B1E1F0912EF}">
      <dgm:prSet/>
      <dgm:spPr/>
      <dgm:t>
        <a:bodyPr/>
        <a:lstStyle/>
        <a:p>
          <a:r>
            <a:rPr lang="en-US" b="1"/>
            <a:t>Add Franciscan Servant Leadership Experiential training to those members who feel that God may be calling them to serve as leaders on the Council or OFS in some capacity  </a:t>
          </a:r>
          <a:endParaRPr lang="en-US"/>
        </a:p>
      </dgm:t>
    </dgm:pt>
    <dgm:pt modelId="{1BD54DD5-8C8B-4331-9211-F949C816905E}" type="parTrans" cxnId="{DEB026ED-EE1D-4528-B9D4-0F768BA8D3D6}">
      <dgm:prSet/>
      <dgm:spPr/>
      <dgm:t>
        <a:bodyPr/>
        <a:lstStyle/>
        <a:p>
          <a:endParaRPr lang="en-US"/>
        </a:p>
      </dgm:t>
    </dgm:pt>
    <dgm:pt modelId="{DBE682B3-6AAE-4A13-8B52-C8B8F3D891A0}" type="sibTrans" cxnId="{DEB026ED-EE1D-4528-B9D4-0F768BA8D3D6}">
      <dgm:prSet/>
      <dgm:spPr/>
      <dgm:t>
        <a:bodyPr/>
        <a:lstStyle/>
        <a:p>
          <a:endParaRPr lang="en-US"/>
        </a:p>
      </dgm:t>
    </dgm:pt>
    <dgm:pt modelId="{358F301B-517B-6F4C-81B3-B4A26482F908}" type="pres">
      <dgm:prSet presAssocID="{F8EDD6A9-AF30-4C2E-946B-3844BEE9A2E9}" presName="outerComposite" presStyleCnt="0">
        <dgm:presLayoutVars>
          <dgm:chMax val="5"/>
          <dgm:dir/>
          <dgm:resizeHandles val="exact"/>
        </dgm:presLayoutVars>
      </dgm:prSet>
      <dgm:spPr/>
    </dgm:pt>
    <dgm:pt modelId="{FF102D57-BF69-5E4E-9038-8F648C23202D}" type="pres">
      <dgm:prSet presAssocID="{F8EDD6A9-AF30-4C2E-946B-3844BEE9A2E9}" presName="dummyMaxCanvas" presStyleCnt="0">
        <dgm:presLayoutVars/>
      </dgm:prSet>
      <dgm:spPr/>
    </dgm:pt>
    <dgm:pt modelId="{BA51DAD0-F89F-2D48-952F-1FC68777F921}" type="pres">
      <dgm:prSet presAssocID="{F8EDD6A9-AF30-4C2E-946B-3844BEE9A2E9}" presName="ThreeNodes_1" presStyleLbl="node1" presStyleIdx="0" presStyleCnt="3">
        <dgm:presLayoutVars>
          <dgm:bulletEnabled val="1"/>
        </dgm:presLayoutVars>
      </dgm:prSet>
      <dgm:spPr/>
    </dgm:pt>
    <dgm:pt modelId="{1A306992-5C2F-F940-8B76-17541D2FB0ED}" type="pres">
      <dgm:prSet presAssocID="{F8EDD6A9-AF30-4C2E-946B-3844BEE9A2E9}" presName="ThreeNodes_2" presStyleLbl="node1" presStyleIdx="1" presStyleCnt="3">
        <dgm:presLayoutVars>
          <dgm:bulletEnabled val="1"/>
        </dgm:presLayoutVars>
      </dgm:prSet>
      <dgm:spPr/>
    </dgm:pt>
    <dgm:pt modelId="{7D92DA0A-24B9-7747-8FFC-34A86DBEDBF6}" type="pres">
      <dgm:prSet presAssocID="{F8EDD6A9-AF30-4C2E-946B-3844BEE9A2E9}" presName="ThreeNodes_3" presStyleLbl="node1" presStyleIdx="2" presStyleCnt="3">
        <dgm:presLayoutVars>
          <dgm:bulletEnabled val="1"/>
        </dgm:presLayoutVars>
      </dgm:prSet>
      <dgm:spPr/>
    </dgm:pt>
    <dgm:pt modelId="{48781E9F-AB46-DF44-9AC0-4522B1B161F8}" type="pres">
      <dgm:prSet presAssocID="{F8EDD6A9-AF30-4C2E-946B-3844BEE9A2E9}" presName="ThreeConn_1-2" presStyleLbl="fgAccFollowNode1" presStyleIdx="0" presStyleCnt="2">
        <dgm:presLayoutVars>
          <dgm:bulletEnabled val="1"/>
        </dgm:presLayoutVars>
      </dgm:prSet>
      <dgm:spPr/>
    </dgm:pt>
    <dgm:pt modelId="{DFE7E933-5F19-2F49-8901-CE7E5B79C14C}" type="pres">
      <dgm:prSet presAssocID="{F8EDD6A9-AF30-4C2E-946B-3844BEE9A2E9}" presName="ThreeConn_2-3" presStyleLbl="fgAccFollowNode1" presStyleIdx="1" presStyleCnt="2">
        <dgm:presLayoutVars>
          <dgm:bulletEnabled val="1"/>
        </dgm:presLayoutVars>
      </dgm:prSet>
      <dgm:spPr/>
    </dgm:pt>
    <dgm:pt modelId="{D1E918CD-4EC3-6044-97D0-06EB523F93C5}" type="pres">
      <dgm:prSet presAssocID="{F8EDD6A9-AF30-4C2E-946B-3844BEE9A2E9}" presName="ThreeNodes_1_text" presStyleLbl="node1" presStyleIdx="2" presStyleCnt="3">
        <dgm:presLayoutVars>
          <dgm:bulletEnabled val="1"/>
        </dgm:presLayoutVars>
      </dgm:prSet>
      <dgm:spPr/>
    </dgm:pt>
    <dgm:pt modelId="{99DC0C5F-75A6-1940-BE88-7730FAD8A1AE}" type="pres">
      <dgm:prSet presAssocID="{F8EDD6A9-AF30-4C2E-946B-3844BEE9A2E9}" presName="ThreeNodes_2_text" presStyleLbl="node1" presStyleIdx="2" presStyleCnt="3">
        <dgm:presLayoutVars>
          <dgm:bulletEnabled val="1"/>
        </dgm:presLayoutVars>
      </dgm:prSet>
      <dgm:spPr/>
    </dgm:pt>
    <dgm:pt modelId="{895A251C-157E-E047-BA8E-044F20E418C3}" type="pres">
      <dgm:prSet presAssocID="{F8EDD6A9-AF30-4C2E-946B-3844BEE9A2E9}" presName="ThreeNodes_3_text" presStyleLbl="node1" presStyleIdx="2" presStyleCnt="3">
        <dgm:presLayoutVars>
          <dgm:bulletEnabled val="1"/>
        </dgm:presLayoutVars>
      </dgm:prSet>
      <dgm:spPr/>
    </dgm:pt>
  </dgm:ptLst>
  <dgm:cxnLst>
    <dgm:cxn modelId="{C7529C06-3D7A-F946-A7F9-767328D43FD5}" type="presOf" srcId="{E9F78C47-BD34-4770-9735-CEC03EF2CF4B}" destId="{1A306992-5C2F-F940-8B76-17541D2FB0ED}" srcOrd="0" destOrd="0" presId="urn:microsoft.com/office/officeart/2005/8/layout/vProcess5"/>
    <dgm:cxn modelId="{C753A319-2B01-4942-913C-16F9EE9CE608}" type="presOf" srcId="{19D46D86-469A-4D3B-BE8B-9A5C273D5F89}" destId="{BA51DAD0-F89F-2D48-952F-1FC68777F921}" srcOrd="0" destOrd="0" presId="urn:microsoft.com/office/officeart/2005/8/layout/vProcess5"/>
    <dgm:cxn modelId="{815EB542-765A-164E-8098-467BF42286A8}" type="presOf" srcId="{19D46D86-469A-4D3B-BE8B-9A5C273D5F89}" destId="{D1E918CD-4EC3-6044-97D0-06EB523F93C5}" srcOrd="1" destOrd="0" presId="urn:microsoft.com/office/officeart/2005/8/layout/vProcess5"/>
    <dgm:cxn modelId="{7921AA46-887F-1F4C-A452-C32870A31800}" type="presOf" srcId="{18DBCD9A-474D-4F20-ACF9-4B1E1F0912EF}" destId="{895A251C-157E-E047-BA8E-044F20E418C3}" srcOrd="1" destOrd="0" presId="urn:microsoft.com/office/officeart/2005/8/layout/vProcess5"/>
    <dgm:cxn modelId="{50635A57-F776-2D43-90F9-01DCE97D1A0A}" type="presOf" srcId="{E9F78C47-BD34-4770-9735-CEC03EF2CF4B}" destId="{99DC0C5F-75A6-1940-BE88-7730FAD8A1AE}" srcOrd="1" destOrd="0" presId="urn:microsoft.com/office/officeart/2005/8/layout/vProcess5"/>
    <dgm:cxn modelId="{1061A666-94D8-7141-9CD6-498DCC0B2826}" type="presOf" srcId="{F8EDD6A9-AF30-4C2E-946B-3844BEE9A2E9}" destId="{358F301B-517B-6F4C-81B3-B4A26482F908}" srcOrd="0" destOrd="0" presId="urn:microsoft.com/office/officeart/2005/8/layout/vProcess5"/>
    <dgm:cxn modelId="{67E0FD8C-7D64-2E40-8185-C6D7F758063F}" type="presOf" srcId="{18DBCD9A-474D-4F20-ACF9-4B1E1F0912EF}" destId="{7D92DA0A-24B9-7747-8FFC-34A86DBEDBF6}" srcOrd="0" destOrd="0" presId="urn:microsoft.com/office/officeart/2005/8/layout/vProcess5"/>
    <dgm:cxn modelId="{265BC1C9-17CC-4E22-B5C5-0D7F1EB7D9FC}" srcId="{F8EDD6A9-AF30-4C2E-946B-3844BEE9A2E9}" destId="{19D46D86-469A-4D3B-BE8B-9A5C273D5F89}" srcOrd="0" destOrd="0" parTransId="{BBB1DAC0-3C63-407D-AC7D-B631DAF44664}" sibTransId="{66462C83-3657-4A3C-8509-EA1791492EC6}"/>
    <dgm:cxn modelId="{B1D837DA-2517-D64F-9D06-188039CA247E}" type="presOf" srcId="{66462C83-3657-4A3C-8509-EA1791492EC6}" destId="{48781E9F-AB46-DF44-9AC0-4522B1B161F8}" srcOrd="0" destOrd="0" presId="urn:microsoft.com/office/officeart/2005/8/layout/vProcess5"/>
    <dgm:cxn modelId="{C80D4FEC-9C77-9042-8E6C-1DD4C78B7C10}" type="presOf" srcId="{78DC985F-3123-4146-B781-E322B0606A47}" destId="{DFE7E933-5F19-2F49-8901-CE7E5B79C14C}" srcOrd="0" destOrd="0" presId="urn:microsoft.com/office/officeart/2005/8/layout/vProcess5"/>
    <dgm:cxn modelId="{DEB026ED-EE1D-4528-B9D4-0F768BA8D3D6}" srcId="{F8EDD6A9-AF30-4C2E-946B-3844BEE9A2E9}" destId="{18DBCD9A-474D-4F20-ACF9-4B1E1F0912EF}" srcOrd="2" destOrd="0" parTransId="{1BD54DD5-8C8B-4331-9211-F949C816905E}" sibTransId="{DBE682B3-6AAE-4A13-8B52-C8B8F3D891A0}"/>
    <dgm:cxn modelId="{0192DAFD-BD8B-4093-9B85-6125F70F8442}" srcId="{F8EDD6A9-AF30-4C2E-946B-3844BEE9A2E9}" destId="{E9F78C47-BD34-4770-9735-CEC03EF2CF4B}" srcOrd="1" destOrd="0" parTransId="{72FD5CA7-608C-4C3E-97A2-DD3E5AF9EB1D}" sibTransId="{78DC985F-3123-4146-B781-E322B0606A47}"/>
    <dgm:cxn modelId="{0B62DE02-094D-7140-8E69-D4810E3EB0E0}" type="presParOf" srcId="{358F301B-517B-6F4C-81B3-B4A26482F908}" destId="{FF102D57-BF69-5E4E-9038-8F648C23202D}" srcOrd="0" destOrd="0" presId="urn:microsoft.com/office/officeart/2005/8/layout/vProcess5"/>
    <dgm:cxn modelId="{32139D37-8550-6445-950E-4E23ED366CAC}" type="presParOf" srcId="{358F301B-517B-6F4C-81B3-B4A26482F908}" destId="{BA51DAD0-F89F-2D48-952F-1FC68777F921}" srcOrd="1" destOrd="0" presId="urn:microsoft.com/office/officeart/2005/8/layout/vProcess5"/>
    <dgm:cxn modelId="{86F9DD09-58EC-874B-9F7B-A0E2483D59F3}" type="presParOf" srcId="{358F301B-517B-6F4C-81B3-B4A26482F908}" destId="{1A306992-5C2F-F940-8B76-17541D2FB0ED}" srcOrd="2" destOrd="0" presId="urn:microsoft.com/office/officeart/2005/8/layout/vProcess5"/>
    <dgm:cxn modelId="{645BF716-7F36-AB43-90A6-88AC6B8DE164}" type="presParOf" srcId="{358F301B-517B-6F4C-81B3-B4A26482F908}" destId="{7D92DA0A-24B9-7747-8FFC-34A86DBEDBF6}" srcOrd="3" destOrd="0" presId="urn:microsoft.com/office/officeart/2005/8/layout/vProcess5"/>
    <dgm:cxn modelId="{FF2749C6-0C1A-8549-8D4C-E13E205E9B91}" type="presParOf" srcId="{358F301B-517B-6F4C-81B3-B4A26482F908}" destId="{48781E9F-AB46-DF44-9AC0-4522B1B161F8}" srcOrd="4" destOrd="0" presId="urn:microsoft.com/office/officeart/2005/8/layout/vProcess5"/>
    <dgm:cxn modelId="{F423E9D8-E107-B74E-B479-D4926A67293E}" type="presParOf" srcId="{358F301B-517B-6F4C-81B3-B4A26482F908}" destId="{DFE7E933-5F19-2F49-8901-CE7E5B79C14C}" srcOrd="5" destOrd="0" presId="urn:microsoft.com/office/officeart/2005/8/layout/vProcess5"/>
    <dgm:cxn modelId="{BDEBCBE4-BC53-384F-B48B-DCFCAE65EA6E}" type="presParOf" srcId="{358F301B-517B-6F4C-81B3-B4A26482F908}" destId="{D1E918CD-4EC3-6044-97D0-06EB523F93C5}" srcOrd="6" destOrd="0" presId="urn:microsoft.com/office/officeart/2005/8/layout/vProcess5"/>
    <dgm:cxn modelId="{C7531297-5443-8041-B33C-DF4DD8BB2D3E}" type="presParOf" srcId="{358F301B-517B-6F4C-81B3-B4A26482F908}" destId="{99DC0C5F-75A6-1940-BE88-7730FAD8A1AE}" srcOrd="7" destOrd="0" presId="urn:microsoft.com/office/officeart/2005/8/layout/vProcess5"/>
    <dgm:cxn modelId="{05752256-3C18-7542-B5EB-2993965CF8E0}" type="presParOf" srcId="{358F301B-517B-6F4C-81B3-B4A26482F908}" destId="{895A251C-157E-E047-BA8E-044F20E418C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DB675-7CE9-9B43-B169-3DCBEDB02FA5}">
      <dsp:nvSpPr>
        <dsp:cNvPr id="0" name=""/>
        <dsp:cNvSpPr/>
      </dsp:nvSpPr>
      <dsp:spPr>
        <a:xfrm rot="16200000">
          <a:off x="2282" y="131"/>
          <a:ext cx="4987987" cy="4987987"/>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We focused on four areas: Vocations, </a:t>
          </a:r>
        </a:p>
        <a:p>
          <a:pPr marL="0" lvl="0" indent="0" algn="ctr" defTabSz="1022350">
            <a:lnSpc>
              <a:spcPct val="90000"/>
            </a:lnSpc>
            <a:spcBef>
              <a:spcPct val="0"/>
            </a:spcBef>
            <a:spcAft>
              <a:spcPct val="35000"/>
            </a:spcAft>
            <a:buNone/>
          </a:pPr>
          <a:r>
            <a:rPr lang="en-US" sz="2300" kern="1200" dirty="0"/>
            <a:t>Formation, </a:t>
          </a:r>
        </a:p>
        <a:p>
          <a:pPr marL="0" lvl="0" indent="0" algn="ctr" defTabSz="1022350">
            <a:lnSpc>
              <a:spcPct val="90000"/>
            </a:lnSpc>
            <a:spcBef>
              <a:spcPct val="0"/>
            </a:spcBef>
            <a:spcAft>
              <a:spcPct val="35000"/>
            </a:spcAft>
            <a:buNone/>
          </a:pPr>
          <a:r>
            <a:rPr lang="en-US" sz="2300" kern="1200" dirty="0"/>
            <a:t>Apostolates, </a:t>
          </a:r>
        </a:p>
        <a:p>
          <a:pPr marL="0" lvl="0" indent="0" algn="ctr" defTabSz="1022350">
            <a:lnSpc>
              <a:spcPct val="90000"/>
            </a:lnSpc>
            <a:spcBef>
              <a:spcPct val="0"/>
            </a:spcBef>
            <a:spcAft>
              <a:spcPct val="35000"/>
            </a:spcAft>
            <a:buNone/>
          </a:pPr>
          <a:r>
            <a:rPr lang="en-US" sz="2300" kern="1200" dirty="0"/>
            <a:t>Youth. </a:t>
          </a:r>
        </a:p>
      </dsp:txBody>
      <dsp:txXfrm rot="5400000">
        <a:off x="2282" y="1247128"/>
        <a:ext cx="4115089" cy="2493993"/>
      </dsp:txXfrm>
    </dsp:sp>
    <dsp:sp modelId="{9235862C-9AB4-0047-A433-A524F9486693}">
      <dsp:nvSpPr>
        <dsp:cNvPr id="0" name=""/>
        <dsp:cNvSpPr/>
      </dsp:nvSpPr>
      <dsp:spPr>
        <a:xfrm rot="5400000">
          <a:off x="5877175" y="131"/>
          <a:ext cx="4987987" cy="4987987"/>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This information is based on input from our entire membership. We focused on seven questions per area. The questions and goals are acollaborative effort to respond to Instrumentum Laboris</a:t>
          </a:r>
        </a:p>
      </dsp:txBody>
      <dsp:txXfrm rot="-5400000">
        <a:off x="6750073" y="1247128"/>
        <a:ext cx="4115089" cy="2493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58325-6B78-496C-BC37-574614B8A814}">
      <dsp:nvSpPr>
        <dsp:cNvPr id="0" name=""/>
        <dsp:cNvSpPr/>
      </dsp:nvSpPr>
      <dsp:spPr>
        <a:xfrm>
          <a:off x="0" y="872256"/>
          <a:ext cx="11071941" cy="16103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139910-6D81-4338-A430-18C586FB2C9E}">
      <dsp:nvSpPr>
        <dsp:cNvPr id="0" name=""/>
        <dsp:cNvSpPr/>
      </dsp:nvSpPr>
      <dsp:spPr>
        <a:xfrm>
          <a:off x="487121" y="1234578"/>
          <a:ext cx="885675" cy="885675"/>
        </a:xfrm>
        <a:prstGeom prst="rect">
          <a:avLst/>
        </a:prstGeom>
        <a:blipFill rotWithShape="1">
          <a:blip xmlns:r="http://schemas.openxmlformats.org/officeDocument/2006/relationships" r:embed="rId1"/>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40819-CF3E-4125-87BA-B799FE5E8FF8}">
      <dsp:nvSpPr>
        <dsp:cNvPr id="0" name=""/>
        <dsp:cNvSpPr/>
      </dsp:nvSpPr>
      <dsp:spPr>
        <a:xfrm>
          <a:off x="1859918" y="872256"/>
          <a:ext cx="9212022" cy="161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25" tIns="170425" rIns="170425" bIns="170425" numCol="1" spcCol="1270" anchor="ctr" anchorCtr="0">
          <a:noAutofit/>
        </a:bodyPr>
        <a:lstStyle/>
        <a:p>
          <a:pPr marL="0" lvl="0" indent="0" algn="l" defTabSz="977900">
            <a:lnSpc>
              <a:spcPct val="100000"/>
            </a:lnSpc>
            <a:spcBef>
              <a:spcPct val="0"/>
            </a:spcBef>
            <a:spcAft>
              <a:spcPct val="35000"/>
            </a:spcAft>
            <a:buNone/>
          </a:pPr>
          <a:r>
            <a:rPr lang="en-US" sz="2200" i="1" kern="1200" dirty="0"/>
            <a:t>1.  Holy prayer; 2. acts of true charity and to 3. rightly teach Fraternity members about authentic Catholic teaching regarding our true Franciscan identity, including participation in OFS Franciscan Servant Leadership acts. </a:t>
          </a:r>
          <a:endParaRPr lang="en-US" sz="2200" kern="1200" dirty="0"/>
        </a:p>
      </dsp:txBody>
      <dsp:txXfrm>
        <a:off x="1859918" y="872256"/>
        <a:ext cx="9212022" cy="1610319"/>
      </dsp:txXfrm>
    </dsp:sp>
    <dsp:sp modelId="{5EFBA0A6-A741-4AEF-AF01-905394B3EA2E}">
      <dsp:nvSpPr>
        <dsp:cNvPr id="0" name=""/>
        <dsp:cNvSpPr/>
      </dsp:nvSpPr>
      <dsp:spPr>
        <a:xfrm>
          <a:off x="0" y="2885155"/>
          <a:ext cx="11071941" cy="16103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5F77B5-726F-4BC2-9C70-5DCCE7C79299}">
      <dsp:nvSpPr>
        <dsp:cNvPr id="0" name=""/>
        <dsp:cNvSpPr/>
      </dsp:nvSpPr>
      <dsp:spPr>
        <a:xfrm>
          <a:off x="487121" y="3247477"/>
          <a:ext cx="885675" cy="885675"/>
        </a:xfrm>
        <a:prstGeom prst="rect">
          <a:avLst/>
        </a:prstGeom>
        <a:blipFill rotWithShape="1">
          <a:blip xmlns:r="http://schemas.openxmlformats.org/officeDocument/2006/relationships" r:embed="rId1"/>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B20FC-6796-4A3F-B795-6B84DDA93AA3}">
      <dsp:nvSpPr>
        <dsp:cNvPr id="0" name=""/>
        <dsp:cNvSpPr/>
      </dsp:nvSpPr>
      <dsp:spPr>
        <a:xfrm>
          <a:off x="1859918" y="2885155"/>
          <a:ext cx="9212022" cy="161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25" tIns="170425" rIns="170425" bIns="170425" numCol="1" spcCol="1270" anchor="ctr" anchorCtr="0">
          <a:noAutofit/>
        </a:bodyPr>
        <a:lstStyle/>
        <a:p>
          <a:pPr marL="0" lvl="0" indent="0" algn="l" defTabSz="977900">
            <a:lnSpc>
              <a:spcPct val="100000"/>
            </a:lnSpc>
            <a:spcBef>
              <a:spcPct val="0"/>
            </a:spcBef>
            <a:spcAft>
              <a:spcPct val="35000"/>
            </a:spcAft>
            <a:buNone/>
          </a:pPr>
          <a:r>
            <a:rPr lang="en-US" sz="2200" i="1" kern="1200" dirty="0"/>
            <a:t>All OFS are called to Franciscan Servant Leadership but in different ways, according to the mysterious call and will of God; dependent upon the grace of God and our ability to cooperate with His grace, to do God’s will not our own will. </a:t>
          </a:r>
          <a:endParaRPr lang="en-US" sz="2200" kern="1200" dirty="0"/>
        </a:p>
      </dsp:txBody>
      <dsp:txXfrm>
        <a:off x="1859918" y="2885155"/>
        <a:ext cx="9212022" cy="1610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1DAD0-F89F-2D48-952F-1FC68777F921}">
      <dsp:nvSpPr>
        <dsp:cNvPr id="0" name=""/>
        <dsp:cNvSpPr/>
      </dsp:nvSpPr>
      <dsp:spPr>
        <a:xfrm>
          <a:off x="0" y="0"/>
          <a:ext cx="9378074" cy="12567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Continue prayer for God’s Servant Leaders to be formed in holiness and brought forth, </a:t>
          </a:r>
          <a:endParaRPr lang="en-US" sz="2000" kern="1200"/>
        </a:p>
      </dsp:txBody>
      <dsp:txXfrm>
        <a:off x="36809" y="36809"/>
        <a:ext cx="8021924" cy="1183150"/>
      </dsp:txXfrm>
    </dsp:sp>
    <dsp:sp modelId="{1A306992-5C2F-F940-8B76-17541D2FB0ED}">
      <dsp:nvSpPr>
        <dsp:cNvPr id="0" name=""/>
        <dsp:cNvSpPr/>
      </dsp:nvSpPr>
      <dsp:spPr>
        <a:xfrm>
          <a:off x="827477" y="1466230"/>
          <a:ext cx="9378074" cy="1256768"/>
        </a:xfrm>
        <a:prstGeom prst="roundRect">
          <a:avLst>
            <a:gd name="adj" fmla="val 10000"/>
          </a:avLst>
        </a:prstGeom>
        <a:solidFill>
          <a:schemeClr val="accent2">
            <a:hueOff val="749822"/>
            <a:satOff val="-3151"/>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Continue acts of charity and teaching of authentic charism of Franciscan Servant Leadership knowledge and skills, as described above, but all this only possible with God’s grace and will in unity with soul of the Fraternity </a:t>
          </a:r>
          <a:endParaRPr lang="en-US" sz="2000" kern="1200"/>
        </a:p>
      </dsp:txBody>
      <dsp:txXfrm>
        <a:off x="864286" y="1503039"/>
        <a:ext cx="7660079" cy="1183150"/>
      </dsp:txXfrm>
    </dsp:sp>
    <dsp:sp modelId="{7D92DA0A-24B9-7747-8FFC-34A86DBEDBF6}">
      <dsp:nvSpPr>
        <dsp:cNvPr id="0" name=""/>
        <dsp:cNvSpPr/>
      </dsp:nvSpPr>
      <dsp:spPr>
        <a:xfrm>
          <a:off x="1654954" y="2932460"/>
          <a:ext cx="9378074" cy="1256768"/>
        </a:xfrm>
        <a:prstGeom prst="roundRect">
          <a:avLst>
            <a:gd name="adj" fmla="val 10000"/>
          </a:avLst>
        </a:prstGeom>
        <a:solidFill>
          <a:schemeClr val="accent2">
            <a:hueOff val="1499644"/>
            <a:satOff val="-630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Add Franciscan Servant Leadership Experiential training to those members who feel that God may be calling them to serve as leaders on the Council or OFS in some capacity  </a:t>
          </a:r>
          <a:endParaRPr lang="en-US" sz="2000" kern="1200"/>
        </a:p>
      </dsp:txBody>
      <dsp:txXfrm>
        <a:off x="1691763" y="2969269"/>
        <a:ext cx="7660079" cy="1183150"/>
      </dsp:txXfrm>
    </dsp:sp>
    <dsp:sp modelId="{48781E9F-AB46-DF44-9AC0-4522B1B161F8}">
      <dsp:nvSpPr>
        <dsp:cNvPr id="0" name=""/>
        <dsp:cNvSpPr/>
      </dsp:nvSpPr>
      <dsp:spPr>
        <a:xfrm>
          <a:off x="8561174" y="953049"/>
          <a:ext cx="816899" cy="81689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44976" y="953049"/>
        <a:ext cx="449295" cy="614716"/>
      </dsp:txXfrm>
    </dsp:sp>
    <dsp:sp modelId="{DFE7E933-5F19-2F49-8901-CE7E5B79C14C}">
      <dsp:nvSpPr>
        <dsp:cNvPr id="0" name=""/>
        <dsp:cNvSpPr/>
      </dsp:nvSpPr>
      <dsp:spPr>
        <a:xfrm>
          <a:off x="9388652" y="2410901"/>
          <a:ext cx="816899" cy="816899"/>
        </a:xfrm>
        <a:prstGeom prst="downArrow">
          <a:avLst>
            <a:gd name="adj1" fmla="val 55000"/>
            <a:gd name="adj2" fmla="val 45000"/>
          </a:avLst>
        </a:prstGeom>
        <a:solidFill>
          <a:schemeClr val="accent2">
            <a:tint val="40000"/>
            <a:alpha val="90000"/>
            <a:hueOff val="2106683"/>
            <a:satOff val="-3515"/>
            <a:lumOff val="-189"/>
            <a:alphaOff val="0"/>
          </a:schemeClr>
        </a:solidFill>
        <a:ln w="12700" cap="flat" cmpd="sng" algn="ctr">
          <a:solidFill>
            <a:schemeClr val="accent2">
              <a:tint val="40000"/>
              <a:alpha val="90000"/>
              <a:hueOff val="2106683"/>
              <a:satOff val="-3515"/>
              <a:lumOff val="-1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572454" y="2410901"/>
        <a:ext cx="449295" cy="614716"/>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June 8,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7189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June 8,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1854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June 8,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2785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June 8,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4977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June 8,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1302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June 8,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46974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June 8,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8939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June 8,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5380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June 8,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8230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June 8,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598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June 8,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71420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Thursday, June 8,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429272122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solated twigs and flowers on a white surface">
            <a:extLst>
              <a:ext uri="{FF2B5EF4-FFF2-40B4-BE49-F238E27FC236}">
                <a16:creationId xmlns:a16="http://schemas.microsoft.com/office/drawing/2014/main" id="{BDF9C98F-002D-EEC8-670A-EF1883FDE742}"/>
              </a:ext>
            </a:extLst>
          </p:cNvPr>
          <p:cNvPicPr>
            <a:picLocks noChangeAspect="1"/>
          </p:cNvPicPr>
          <p:nvPr/>
        </p:nvPicPr>
        <p:blipFill rotWithShape="1">
          <a:blip r:embed="rId2"/>
          <a:srcRect l="15561" r="1660" b="-2"/>
          <a:stretch/>
        </p:blipFill>
        <p:spPr>
          <a:xfrm>
            <a:off x="4071247" y="-9198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57F2560-C9D2-C5DF-4A3E-821425E06467}"/>
              </a:ext>
            </a:extLst>
          </p:cNvPr>
          <p:cNvSpPr>
            <a:spLocks noGrp="1"/>
          </p:cNvSpPr>
          <p:nvPr>
            <p:ph type="ctrTitle"/>
          </p:nvPr>
        </p:nvSpPr>
        <p:spPr>
          <a:xfrm>
            <a:off x="8111989" y="360415"/>
            <a:ext cx="3935501" cy="1057166"/>
          </a:xfrm>
        </p:spPr>
        <p:txBody>
          <a:bodyPr anchor="t">
            <a:normAutofit/>
          </a:bodyPr>
          <a:lstStyle/>
          <a:p>
            <a:pPr algn="r"/>
            <a:r>
              <a:rPr lang="en-US" sz="3000" dirty="0">
                <a:solidFill>
                  <a:schemeClr val="accent3"/>
                </a:solidFill>
              </a:rPr>
              <a:t>Instrumentum</a:t>
            </a:r>
            <a:br>
              <a:rPr lang="en-US" sz="3000" dirty="0">
                <a:solidFill>
                  <a:schemeClr val="accent3"/>
                </a:solidFill>
              </a:rPr>
            </a:br>
            <a:r>
              <a:rPr lang="en-US" sz="3000" dirty="0">
                <a:solidFill>
                  <a:schemeClr val="accent3"/>
                </a:solidFill>
              </a:rPr>
              <a:t>Laboris</a:t>
            </a:r>
          </a:p>
        </p:txBody>
      </p:sp>
      <p:pic>
        <p:nvPicPr>
          <p:cNvPr id="5" name="Picture 4">
            <a:extLst>
              <a:ext uri="{FF2B5EF4-FFF2-40B4-BE49-F238E27FC236}">
                <a16:creationId xmlns:a16="http://schemas.microsoft.com/office/drawing/2014/main" id="{59E11A89-FF75-6C09-6A7E-8DB704E2F8C6}"/>
              </a:ext>
            </a:extLst>
          </p:cNvPr>
          <p:cNvPicPr>
            <a:picLocks noChangeAspect="1"/>
          </p:cNvPicPr>
          <p:nvPr/>
        </p:nvPicPr>
        <p:blipFill>
          <a:blip r:embed="rId3"/>
          <a:stretch>
            <a:fillRect/>
          </a:stretch>
        </p:blipFill>
        <p:spPr>
          <a:xfrm>
            <a:off x="464365" y="4072713"/>
            <a:ext cx="3107731" cy="2569263"/>
          </a:xfrm>
          <a:prstGeom prst="rect">
            <a:avLst/>
          </a:prstGeom>
          <a:effectLst>
            <a:outerShdw blurRad="50800" dist="38100" dir="18900000" algn="bl" rotWithShape="0">
              <a:prstClr val="black">
                <a:alpha val="40000"/>
              </a:prstClr>
            </a:outerShdw>
          </a:effectLst>
        </p:spPr>
      </p:pic>
      <p:sp>
        <p:nvSpPr>
          <p:cNvPr id="3" name="Subtitle 2">
            <a:extLst>
              <a:ext uri="{FF2B5EF4-FFF2-40B4-BE49-F238E27FC236}">
                <a16:creationId xmlns:a16="http://schemas.microsoft.com/office/drawing/2014/main" id="{A83787CD-CB8B-1778-714C-913B0FB35708}"/>
              </a:ext>
            </a:extLst>
          </p:cNvPr>
          <p:cNvSpPr>
            <a:spLocks noGrp="1"/>
          </p:cNvSpPr>
          <p:nvPr>
            <p:ph type="subTitle" idx="1"/>
          </p:nvPr>
        </p:nvSpPr>
        <p:spPr>
          <a:xfrm>
            <a:off x="259492" y="216025"/>
            <a:ext cx="3447535" cy="2403112"/>
          </a:xfrm>
        </p:spPr>
        <p:txBody>
          <a:bodyPr anchor="t">
            <a:normAutofit/>
          </a:bodyPr>
          <a:lstStyle/>
          <a:p>
            <a:r>
              <a:rPr lang="en-US" b="1" dirty="0">
                <a:solidFill>
                  <a:schemeClr val="bg1"/>
                </a:solidFill>
              </a:rPr>
              <a:t>Five Franciscan martyrs Region</a:t>
            </a:r>
          </a:p>
          <a:p>
            <a:r>
              <a:rPr lang="en-US" b="1" dirty="0">
                <a:solidFill>
                  <a:schemeClr val="bg1"/>
                </a:solidFill>
              </a:rPr>
              <a:t>Annual Meeting</a:t>
            </a:r>
          </a:p>
          <a:p>
            <a:r>
              <a:rPr lang="en-US" sz="1200" b="1" dirty="0">
                <a:solidFill>
                  <a:schemeClr val="bg1"/>
                </a:solidFill>
              </a:rPr>
              <a:t>June 2-4, 2023</a:t>
            </a:r>
          </a:p>
          <a:p>
            <a:r>
              <a:rPr lang="en-US" sz="1200" b="1" dirty="0">
                <a:solidFill>
                  <a:schemeClr val="bg1"/>
                </a:solidFill>
              </a:rPr>
              <a:t>San Pedro Retreat Center</a:t>
            </a:r>
          </a:p>
        </p:txBody>
      </p:sp>
      <p:sp>
        <p:nvSpPr>
          <p:cNvPr id="6" name="TextBox 5">
            <a:extLst>
              <a:ext uri="{FF2B5EF4-FFF2-40B4-BE49-F238E27FC236}">
                <a16:creationId xmlns:a16="http://schemas.microsoft.com/office/drawing/2014/main" id="{8BA0E9F3-0248-841E-6AC2-6255A835D59E}"/>
              </a:ext>
            </a:extLst>
          </p:cNvPr>
          <p:cNvSpPr txBox="1"/>
          <p:nvPr/>
        </p:nvSpPr>
        <p:spPr>
          <a:xfrm>
            <a:off x="464365" y="2886306"/>
            <a:ext cx="3007705" cy="646331"/>
          </a:xfrm>
          <a:prstGeom prst="rect">
            <a:avLst/>
          </a:prstGeom>
          <a:noFill/>
        </p:spPr>
        <p:txBody>
          <a:bodyPr wrap="square" rtlCol="0">
            <a:spAutoFit/>
          </a:bodyPr>
          <a:lstStyle/>
          <a:p>
            <a:r>
              <a:rPr lang="en-US" dirty="0"/>
              <a:t>Dr. J M Novello, OFS</a:t>
            </a:r>
          </a:p>
          <a:p>
            <a:r>
              <a:rPr lang="en-US" dirty="0"/>
              <a:t>Vice Minister</a:t>
            </a:r>
          </a:p>
        </p:txBody>
      </p:sp>
    </p:spTree>
    <p:extLst>
      <p:ext uri="{BB962C8B-B14F-4D97-AF65-F5344CB8AC3E}">
        <p14:creationId xmlns:p14="http://schemas.microsoft.com/office/powerpoint/2010/main" val="396628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CAE8-4F16-5638-A268-F849DB60CC94}"/>
              </a:ext>
            </a:extLst>
          </p:cNvPr>
          <p:cNvSpPr>
            <a:spLocks noGrp="1"/>
          </p:cNvSpPr>
          <p:nvPr>
            <p:ph type="title"/>
          </p:nvPr>
        </p:nvSpPr>
        <p:spPr>
          <a:xfrm>
            <a:off x="1371600" y="288633"/>
            <a:ext cx="10241280" cy="605889"/>
          </a:xfrm>
        </p:spPr>
        <p:txBody>
          <a:bodyPr anchor="t"/>
          <a:lstStyle/>
          <a:p>
            <a:r>
              <a:rPr lang="en-US" dirty="0">
                <a:solidFill>
                  <a:schemeClr val="accent1"/>
                </a:solidFill>
              </a:rPr>
              <a:t>Mother of the Living Gospel</a:t>
            </a:r>
          </a:p>
        </p:txBody>
      </p:sp>
      <p:graphicFrame>
        <p:nvGraphicFramePr>
          <p:cNvPr id="5" name="Content Placeholder 2">
            <a:extLst>
              <a:ext uri="{FF2B5EF4-FFF2-40B4-BE49-F238E27FC236}">
                <a16:creationId xmlns:a16="http://schemas.microsoft.com/office/drawing/2014/main" id="{3880D67B-4F07-D1DE-80AA-40B378D5FCD1}"/>
              </a:ext>
            </a:extLst>
          </p:cNvPr>
          <p:cNvGraphicFramePr>
            <a:graphicFrameLocks noGrp="1"/>
          </p:cNvGraphicFramePr>
          <p:nvPr>
            <p:ph idx="1"/>
            <p:extLst>
              <p:ext uri="{D42A27DB-BD31-4B8C-83A1-F6EECF244321}">
                <p14:modId xmlns:p14="http://schemas.microsoft.com/office/powerpoint/2010/main" val="3034285580"/>
              </p:ext>
            </p:extLst>
          </p:nvPr>
        </p:nvGraphicFramePr>
        <p:xfrm>
          <a:off x="745435" y="1083365"/>
          <a:ext cx="10867445" cy="4988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C09BA92-CB54-FFE4-D005-AC56B23C29E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41720" y="2315978"/>
            <a:ext cx="1508559" cy="1917126"/>
          </a:xfrm>
          <a:prstGeom prst="rect">
            <a:avLst/>
          </a:prstGeom>
        </p:spPr>
      </p:pic>
      <p:sp>
        <p:nvSpPr>
          <p:cNvPr id="8" name="TextBox 7">
            <a:extLst>
              <a:ext uri="{FF2B5EF4-FFF2-40B4-BE49-F238E27FC236}">
                <a16:creationId xmlns:a16="http://schemas.microsoft.com/office/drawing/2014/main" id="{DD32B50D-7283-B58B-A3A6-5560BDAC99B7}"/>
              </a:ext>
            </a:extLst>
          </p:cNvPr>
          <p:cNvSpPr txBox="1"/>
          <p:nvPr/>
        </p:nvSpPr>
        <p:spPr>
          <a:xfrm>
            <a:off x="8651019" y="5257800"/>
            <a:ext cx="3335571" cy="369332"/>
          </a:xfrm>
          <a:prstGeom prst="rect">
            <a:avLst/>
          </a:prstGeom>
          <a:noFill/>
        </p:spPr>
        <p:txBody>
          <a:bodyPr wrap="square" rtlCol="0">
            <a:spAutoFit/>
          </a:bodyPr>
          <a:lstStyle/>
          <a:p>
            <a:r>
              <a:rPr lang="en-US" dirty="0"/>
              <a:t>Minister: Margie C. Sweeney, OFS</a:t>
            </a:r>
          </a:p>
        </p:txBody>
      </p:sp>
    </p:spTree>
    <p:extLst>
      <p:ext uri="{BB962C8B-B14F-4D97-AF65-F5344CB8AC3E}">
        <p14:creationId xmlns:p14="http://schemas.microsoft.com/office/powerpoint/2010/main" val="2473710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399084-9D1F-991B-9842-601ABE76A454}"/>
              </a:ext>
            </a:extLst>
          </p:cNvPr>
          <p:cNvSpPr>
            <a:spLocks noGrp="1"/>
          </p:cNvSpPr>
          <p:nvPr>
            <p:ph type="title"/>
          </p:nvPr>
        </p:nvSpPr>
        <p:spPr>
          <a:xfrm>
            <a:off x="457197" y="301797"/>
            <a:ext cx="3454406" cy="3491727"/>
          </a:xfrm>
        </p:spPr>
        <p:txBody>
          <a:bodyPr anchor="ctr">
            <a:normAutofit/>
          </a:bodyPr>
          <a:lstStyle/>
          <a:p>
            <a:r>
              <a:rPr lang="en-US" sz="3200" dirty="0">
                <a:solidFill>
                  <a:schemeClr val="bg1"/>
                </a:solidFill>
              </a:rPr>
              <a:t>Planned steps to be completed in the first 12 months</a:t>
            </a:r>
            <a:br>
              <a:rPr lang="en-US" sz="3200" dirty="0">
                <a:solidFill>
                  <a:schemeClr val="bg1"/>
                </a:solidFill>
              </a:rPr>
            </a:br>
            <a:endParaRPr lang="en-US" sz="3200" dirty="0">
              <a:solidFill>
                <a:schemeClr val="bg1"/>
              </a:solidFill>
            </a:endParaRPr>
          </a:p>
        </p:txBody>
      </p:sp>
      <p:pic>
        <p:nvPicPr>
          <p:cNvPr id="6" name="Picture 5">
            <a:extLst>
              <a:ext uri="{FF2B5EF4-FFF2-40B4-BE49-F238E27FC236}">
                <a16:creationId xmlns:a16="http://schemas.microsoft.com/office/drawing/2014/main" id="{3BD0E270-D9DA-D1F0-B569-E6FF87EE6852}"/>
              </a:ext>
            </a:extLst>
          </p:cNvPr>
          <p:cNvPicPr>
            <a:picLocks noChangeAspect="1"/>
          </p:cNvPicPr>
          <p:nvPr/>
        </p:nvPicPr>
        <p:blipFill rotWithShape="1">
          <a:blip r:embed="rId2"/>
          <a:srcRect l="11785" r="10388" b="-1"/>
          <a:stretch/>
        </p:blipFill>
        <p:spPr>
          <a:xfrm>
            <a:off x="887072" y="4257719"/>
            <a:ext cx="2492066" cy="1985294"/>
          </a:xfrm>
          <a:prstGeom prst="rect">
            <a:avLst/>
          </a:prstGeom>
        </p:spPr>
      </p:pic>
      <p:sp>
        <p:nvSpPr>
          <p:cNvPr id="3" name="Content Placeholder 2">
            <a:extLst>
              <a:ext uri="{FF2B5EF4-FFF2-40B4-BE49-F238E27FC236}">
                <a16:creationId xmlns:a16="http://schemas.microsoft.com/office/drawing/2014/main" id="{DB2B788E-43B6-35B5-7CFD-D613332BE69A}"/>
              </a:ext>
            </a:extLst>
          </p:cNvPr>
          <p:cNvSpPr>
            <a:spLocks noGrp="1"/>
          </p:cNvSpPr>
          <p:nvPr>
            <p:ph idx="1"/>
          </p:nvPr>
        </p:nvSpPr>
        <p:spPr>
          <a:xfrm>
            <a:off x="7419253" y="462034"/>
            <a:ext cx="4015409" cy="5951233"/>
          </a:xfrm>
        </p:spPr>
        <p:txBody>
          <a:bodyPr anchor="t">
            <a:noAutofit/>
          </a:bodyPr>
          <a:lstStyle/>
          <a:p>
            <a:r>
              <a:rPr lang="en-US" sz="2500" dirty="0"/>
              <a:t>Proper formation of conscience.</a:t>
            </a:r>
          </a:p>
          <a:p>
            <a:r>
              <a:rPr lang="en-US" sz="2500" dirty="0"/>
              <a:t>Social media to evangelize.</a:t>
            </a:r>
          </a:p>
          <a:p>
            <a:r>
              <a:rPr lang="en-US" sz="2500" dirty="0"/>
              <a:t>Bulletin announcement to bring awareness to our presence.</a:t>
            </a:r>
          </a:p>
          <a:p>
            <a:r>
              <a:rPr lang="en-US" sz="2500" dirty="0"/>
              <a:t>Witness to our Franciscan charism.</a:t>
            </a:r>
          </a:p>
          <a:p>
            <a:r>
              <a:rPr lang="en-US" sz="2500" dirty="0"/>
              <a:t>Wearing our Tau Cross.</a:t>
            </a:r>
          </a:p>
          <a:p>
            <a:r>
              <a:rPr lang="en-US" sz="2500" dirty="0"/>
              <a:t>Wearing Franciscan T-shirts at events or otherwise.</a:t>
            </a:r>
          </a:p>
        </p:txBody>
      </p:sp>
      <p:pic>
        <p:nvPicPr>
          <p:cNvPr id="7" name="Picture 6">
            <a:extLst>
              <a:ext uri="{FF2B5EF4-FFF2-40B4-BE49-F238E27FC236}">
                <a16:creationId xmlns:a16="http://schemas.microsoft.com/office/drawing/2014/main" id="{A10F361C-9B34-6FD7-5991-9033B01FA6BC}"/>
              </a:ext>
            </a:extLst>
          </p:cNvPr>
          <p:cNvPicPr>
            <a:picLocks noChangeAspect="1"/>
          </p:cNvPicPr>
          <p:nvPr/>
        </p:nvPicPr>
        <p:blipFill>
          <a:blip r:embed="rId3"/>
          <a:stretch>
            <a:fillRect/>
          </a:stretch>
        </p:blipFill>
        <p:spPr>
          <a:xfrm>
            <a:off x="3938638" y="671123"/>
            <a:ext cx="3188283" cy="5839007"/>
          </a:xfrm>
          <a:prstGeom prst="rect">
            <a:avLst/>
          </a:prstGeom>
        </p:spPr>
      </p:pic>
    </p:spTree>
    <p:extLst>
      <p:ext uri="{BB962C8B-B14F-4D97-AF65-F5344CB8AC3E}">
        <p14:creationId xmlns:p14="http://schemas.microsoft.com/office/powerpoint/2010/main" val="330830223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571114-3829-CF58-05E5-17FAD6125BCB}"/>
              </a:ext>
            </a:extLst>
          </p:cNvPr>
          <p:cNvPicPr>
            <a:picLocks noGrp="1" noChangeAspect="1"/>
          </p:cNvPicPr>
          <p:nvPr>
            <p:ph idx="1"/>
          </p:nvPr>
        </p:nvPicPr>
        <p:blipFill>
          <a:blip r:embed="rId2"/>
          <a:stretch>
            <a:fillRect/>
          </a:stretch>
        </p:blipFill>
        <p:spPr>
          <a:xfrm>
            <a:off x="827903" y="295971"/>
            <a:ext cx="10219038" cy="5759238"/>
          </a:xfrm>
          <a:prstGeom prst="rect">
            <a:avLst/>
          </a:prstGeom>
          <a:effectLst>
            <a:outerShdw blurRad="50800" dist="63500" dir="8100000" algn="tr" rotWithShape="0">
              <a:prstClr val="black">
                <a:alpha val="40000"/>
              </a:prstClr>
            </a:outerShdw>
          </a:effectLst>
        </p:spPr>
      </p:pic>
    </p:spTree>
    <p:extLst>
      <p:ext uri="{BB962C8B-B14F-4D97-AF65-F5344CB8AC3E}">
        <p14:creationId xmlns:p14="http://schemas.microsoft.com/office/powerpoint/2010/main" val="193883074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B476-5618-6848-91EE-51EF8C6FD8CD}"/>
              </a:ext>
            </a:extLst>
          </p:cNvPr>
          <p:cNvSpPr>
            <a:spLocks noGrp="1"/>
          </p:cNvSpPr>
          <p:nvPr>
            <p:ph type="title"/>
          </p:nvPr>
        </p:nvSpPr>
        <p:spPr>
          <a:xfrm>
            <a:off x="808544" y="461725"/>
            <a:ext cx="10574912" cy="457200"/>
          </a:xfrm>
        </p:spPr>
        <p:txBody>
          <a:bodyPr anchor="t">
            <a:normAutofit fontScale="90000"/>
          </a:bodyPr>
          <a:lstStyle/>
          <a:p>
            <a:pPr marL="0" marR="0">
              <a:spcBef>
                <a:spcPts val="0"/>
              </a:spcBef>
              <a:spcAft>
                <a:spcPts val="0"/>
              </a:spcAft>
            </a:pPr>
            <a:r>
              <a:rPr lang="en-US" sz="3100" b="1" kern="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St Joseph Fraternity</a:t>
            </a:r>
            <a:r>
              <a:rPr lang="en-US" sz="3100" dirty="0">
                <a:solidFill>
                  <a:schemeClr val="accent4">
                    <a:lumMod val="50000"/>
                  </a:schemeClr>
                </a:solidFill>
                <a:effectLst/>
                <a:latin typeface="Arial" panose="020B0604020202020204" pitchFamily="34" charset="0"/>
                <a:cs typeface="Arial" panose="020B0604020202020204" pitchFamily="34" charset="0"/>
              </a:rPr>
              <a:t> </a:t>
            </a:r>
            <a:br>
              <a:rPr lang="en-US" dirty="0">
                <a:effectLst/>
                <a:latin typeface="Arial" panose="020B0604020202020204" pitchFamily="34" charset="0"/>
                <a:cs typeface="Arial" panose="020B0604020202020204" pitchFamily="34" charset="0"/>
              </a:rPr>
            </a:br>
            <a:br>
              <a:rPr lang="en-US" sz="1800" dirty="0">
                <a:effectLst/>
                <a:latin typeface="Arial" panose="020B0604020202020204" pitchFamily="34" charset="0"/>
                <a:ea typeface="Times New Roman" panose="02020603050405020304" pitchFamily="18" charset="0"/>
                <a:cs typeface="Arial" panose="020B0604020202020204" pitchFamily="34" charset="0"/>
              </a:rPr>
            </a:br>
            <a:br>
              <a:rPr lang="en-US" dirty="0">
                <a:effectLst/>
              </a:rPr>
            </a:br>
            <a:endParaRPr lang="en-US" dirty="0"/>
          </a:p>
        </p:txBody>
      </p:sp>
      <p:sp>
        <p:nvSpPr>
          <p:cNvPr id="4" name="TextBox 3">
            <a:extLst>
              <a:ext uri="{FF2B5EF4-FFF2-40B4-BE49-F238E27FC236}">
                <a16:creationId xmlns:a16="http://schemas.microsoft.com/office/drawing/2014/main" id="{943E9D3F-9359-890C-EB12-6E01591461C3}"/>
              </a:ext>
            </a:extLst>
          </p:cNvPr>
          <p:cNvSpPr txBox="1"/>
          <p:nvPr/>
        </p:nvSpPr>
        <p:spPr>
          <a:xfrm>
            <a:off x="808544" y="843937"/>
            <a:ext cx="10058400" cy="646331"/>
          </a:xfrm>
          <a:prstGeom prst="rect">
            <a:avLst/>
          </a:prstGeom>
          <a:noFill/>
        </p:spPr>
        <p:txBody>
          <a:bodyPr wrap="square" rtlCol="0">
            <a:spAutoFit/>
          </a:bodyPr>
          <a:lstStyle/>
          <a:p>
            <a:r>
              <a:rPr lang="en-US" sz="1800" b="1" kern="0" dirty="0">
                <a:effectLst/>
                <a:latin typeface="Calibri" panose="020F0502020204030204" pitchFamily="34" charset="0"/>
                <a:ea typeface="Times New Roman" panose="02020603050405020304" pitchFamily="18" charset="0"/>
                <a:cs typeface="Times New Roman" panose="02020603050405020304" pitchFamily="18" charset="0"/>
              </a:rPr>
              <a:t>Jesse </a:t>
            </a:r>
            <a:r>
              <a:rPr lang="en-US" sz="1800" b="1" kern="0" dirty="0" err="1">
                <a:effectLst/>
                <a:latin typeface="Calibri" panose="020F0502020204030204" pitchFamily="34" charset="0"/>
                <a:ea typeface="Times New Roman" panose="02020603050405020304" pitchFamily="18" charset="0"/>
                <a:cs typeface="Times New Roman" panose="02020603050405020304" pitchFamily="18" charset="0"/>
              </a:rPr>
              <a:t>Chiccone</a:t>
            </a:r>
            <a:r>
              <a:rPr lang="en-US" sz="1800" b="1" kern="0" dirty="0">
                <a:effectLst/>
                <a:latin typeface="Calibri" panose="020F0502020204030204" pitchFamily="34" charset="0"/>
                <a:ea typeface="Times New Roman" panose="02020603050405020304" pitchFamily="18" charset="0"/>
                <a:cs typeface="Times New Roman" panose="02020603050405020304" pitchFamily="18" charset="0"/>
              </a:rPr>
              <a:t>, OFS Minister</a:t>
            </a:r>
          </a:p>
          <a:p>
            <a:r>
              <a:rPr lang="en-US" sz="1800" b="1" kern="0" dirty="0">
                <a:effectLst/>
                <a:latin typeface="Calibri" panose="020F0502020204030204" pitchFamily="34" charset="0"/>
                <a:ea typeface="Times New Roman" panose="02020603050405020304" pitchFamily="18" charset="0"/>
                <a:cs typeface="Times New Roman" panose="02020603050405020304" pitchFamily="18" charset="0"/>
              </a:rPr>
              <a:t>Kathleen </a:t>
            </a:r>
            <a:r>
              <a:rPr lang="en-US" sz="1800" b="1" kern="0" dirty="0" err="1">
                <a:effectLst/>
                <a:latin typeface="Calibri" panose="020F0502020204030204" pitchFamily="34" charset="0"/>
                <a:ea typeface="Times New Roman" panose="02020603050405020304" pitchFamily="18" charset="0"/>
                <a:cs typeface="Times New Roman" panose="02020603050405020304" pitchFamily="18" charset="0"/>
              </a:rPr>
              <a:t>Minnet</a:t>
            </a:r>
            <a:r>
              <a:rPr lang="en-US" sz="1800" b="1" kern="0" dirty="0">
                <a:effectLst/>
                <a:latin typeface="Calibri" panose="020F0502020204030204" pitchFamily="34" charset="0"/>
                <a:ea typeface="Times New Roman" panose="02020603050405020304" pitchFamily="18" charset="0"/>
                <a:cs typeface="Times New Roman" panose="02020603050405020304" pitchFamily="18" charset="0"/>
              </a:rPr>
              <a:t>, OFS Se</a:t>
            </a:r>
            <a:r>
              <a:rPr lang="en-US" b="1" kern="0" dirty="0">
                <a:latin typeface="Calibri" panose="020F0502020204030204" pitchFamily="34" charset="0"/>
                <a:ea typeface="Times New Roman" panose="02020603050405020304" pitchFamily="18" charset="0"/>
                <a:cs typeface="Times New Roman" panose="02020603050405020304" pitchFamily="18" charset="0"/>
              </a:rPr>
              <a:t>cretary, </a:t>
            </a:r>
            <a:r>
              <a:rPr lang="en-US" sz="1800" b="1" kern="0" dirty="0">
                <a:effectLst/>
                <a:latin typeface="Calibri" panose="020F0502020204030204" pitchFamily="34" charset="0"/>
                <a:ea typeface="Times New Roman" panose="02020603050405020304" pitchFamily="18" charset="0"/>
                <a:cs typeface="Times New Roman" panose="02020603050405020304" pitchFamily="18" charset="0"/>
              </a:rPr>
              <a:t>Instrumentum Laboris Team Leader</a:t>
            </a:r>
            <a:r>
              <a:rPr lang="en-US" dirty="0">
                <a:effectLst/>
              </a:rPr>
              <a:t> </a:t>
            </a:r>
            <a:endParaRPr lang="en-US" dirty="0"/>
          </a:p>
        </p:txBody>
      </p:sp>
      <p:graphicFrame>
        <p:nvGraphicFramePr>
          <p:cNvPr id="11" name="Content Placeholder 6">
            <a:extLst>
              <a:ext uri="{FF2B5EF4-FFF2-40B4-BE49-F238E27FC236}">
                <a16:creationId xmlns:a16="http://schemas.microsoft.com/office/drawing/2014/main" id="{DA0F4373-038A-FEA0-0384-3D9B9F95BCC5}"/>
              </a:ext>
            </a:extLst>
          </p:cNvPr>
          <p:cNvGraphicFramePr>
            <a:graphicFrameLocks noGrp="1"/>
          </p:cNvGraphicFramePr>
          <p:nvPr>
            <p:ph idx="1"/>
            <p:extLst>
              <p:ext uri="{D42A27DB-BD31-4B8C-83A1-F6EECF244321}">
                <p14:modId xmlns:p14="http://schemas.microsoft.com/office/powerpoint/2010/main" val="1375620370"/>
              </p:ext>
            </p:extLst>
          </p:nvPr>
        </p:nvGraphicFramePr>
        <p:xfrm>
          <a:off x="617551" y="1490268"/>
          <a:ext cx="11071941" cy="5367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8F91C59-78AB-3465-B312-5EB3EDA7219E}"/>
              </a:ext>
            </a:extLst>
          </p:cNvPr>
          <p:cNvSpPr txBox="1"/>
          <p:nvPr/>
        </p:nvSpPr>
        <p:spPr>
          <a:xfrm>
            <a:off x="617551" y="1748339"/>
            <a:ext cx="10336696" cy="707886"/>
          </a:xfrm>
          <a:prstGeom prst="rect">
            <a:avLst/>
          </a:prstGeom>
          <a:noFill/>
        </p:spPr>
        <p:txBody>
          <a:bodyPr wrap="square" rtlCol="0">
            <a:spAutoFit/>
          </a:bodyPr>
          <a:lstStyle/>
          <a:p>
            <a:r>
              <a:rPr lang="en-US" sz="2000" b="1" i="1" kern="0" dirty="0">
                <a:solidFill>
                  <a:schemeClr val="accent4">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The Three holy actions that the Fraternity has agreed to work on regarding “Servant Leadership” are</a:t>
            </a:r>
            <a:r>
              <a:rPr lang="en-US" sz="2000" b="1" dirty="0">
                <a:solidFill>
                  <a:schemeClr val="accent4">
                    <a:lumMod val="50000"/>
                  </a:schemeClr>
                </a:solidFill>
                <a:effectLst/>
              </a:rPr>
              <a:t> </a:t>
            </a:r>
            <a:endParaRPr lang="en-US" sz="2000" b="1" dirty="0">
              <a:solidFill>
                <a:schemeClr val="accent4">
                  <a:lumMod val="50000"/>
                </a:schemeClr>
              </a:solidFill>
            </a:endParaRPr>
          </a:p>
        </p:txBody>
      </p:sp>
    </p:spTree>
    <p:extLst>
      <p:ext uri="{BB962C8B-B14F-4D97-AF65-F5344CB8AC3E}">
        <p14:creationId xmlns:p14="http://schemas.microsoft.com/office/powerpoint/2010/main" val="2311103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13FBCC-3C59-55DA-9883-7070A9A5C586}"/>
              </a:ext>
            </a:extLst>
          </p:cNvPr>
          <p:cNvSpPr>
            <a:spLocks noGrp="1"/>
          </p:cNvSpPr>
          <p:nvPr>
            <p:ph idx="1"/>
          </p:nvPr>
        </p:nvSpPr>
        <p:spPr>
          <a:xfrm>
            <a:off x="6096000" y="4583953"/>
            <a:ext cx="5638800" cy="1465973"/>
          </a:xfrm>
        </p:spPr>
        <p:txBody>
          <a:bodyPr>
            <a:normAutofit fontScale="77500" lnSpcReduction="20000"/>
          </a:bodyPr>
          <a:lstStyle/>
          <a:p>
            <a:pPr marL="0" indent="0">
              <a:buNone/>
            </a:pPr>
            <a:r>
              <a:rPr lang="en-US" b="1" i="1" u="sng" kern="0" dirty="0">
                <a:effectLst/>
                <a:latin typeface="Calibri" panose="020F0502020204030204" pitchFamily="34" charset="0"/>
                <a:ea typeface="Times New Roman" panose="02020603050405020304" pitchFamily="18" charset="0"/>
                <a:cs typeface="Times New Roman" panose="02020603050405020304" pitchFamily="18" charset="0"/>
              </a:rPr>
              <a:t>Goal of 3 holy actions</a:t>
            </a:r>
            <a:r>
              <a:rPr lang="en-US" b="1" i="1" kern="0" dirty="0">
                <a:effectLst/>
                <a:latin typeface="Calibri" panose="020F0502020204030204" pitchFamily="34" charset="0"/>
                <a:ea typeface="Times New Roman" panose="02020603050405020304" pitchFamily="18" charset="0"/>
                <a:cs typeface="Times New Roman" panose="02020603050405020304" pitchFamily="18" charset="0"/>
              </a:rPr>
              <a:t>: To bring forth holy humble faithful loving OFS Servant Leaders who participate in bringing forth, more fully, the mysteries of the divine will of love and help participate with God in creating His Saints</a:t>
            </a:r>
            <a:r>
              <a:rPr lang="en-US" sz="1400" b="1" i="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p>
        </p:txBody>
      </p:sp>
      <p:sp>
        <p:nvSpPr>
          <p:cNvPr id="31" name="Rectangle 23">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5">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5807ED-8A55-7E3D-8E5D-9D4D1983923B}"/>
              </a:ext>
            </a:extLst>
          </p:cNvPr>
          <p:cNvPicPr>
            <a:picLocks noChangeAspect="1"/>
          </p:cNvPicPr>
          <p:nvPr/>
        </p:nvPicPr>
        <p:blipFill rotWithShape="1">
          <a:blip r:embed="rId2"/>
          <a:srcRect l="1616" r="2994" b="20334"/>
          <a:stretch/>
        </p:blipFill>
        <p:spPr>
          <a:xfrm>
            <a:off x="1721708" y="295933"/>
            <a:ext cx="8748584" cy="4287593"/>
          </a:xfrm>
          <a:prstGeom prst="rect">
            <a:avLst/>
          </a:prstGeom>
        </p:spPr>
      </p:pic>
      <p:sp>
        <p:nvSpPr>
          <p:cNvPr id="2" name="TextBox 1">
            <a:extLst>
              <a:ext uri="{FF2B5EF4-FFF2-40B4-BE49-F238E27FC236}">
                <a16:creationId xmlns:a16="http://schemas.microsoft.com/office/drawing/2014/main" id="{ED051A2F-866A-F6E7-E134-818C87BAC9FA}"/>
              </a:ext>
            </a:extLst>
          </p:cNvPr>
          <p:cNvSpPr txBox="1"/>
          <p:nvPr/>
        </p:nvSpPr>
        <p:spPr>
          <a:xfrm>
            <a:off x="1721708" y="4868562"/>
            <a:ext cx="3715265" cy="369332"/>
          </a:xfrm>
          <a:prstGeom prst="rect">
            <a:avLst/>
          </a:prstGeom>
          <a:noFill/>
        </p:spPr>
        <p:txBody>
          <a:bodyPr wrap="square" rtlCol="0">
            <a:spAutoFit/>
          </a:bodyPr>
          <a:lstStyle/>
          <a:p>
            <a:r>
              <a:rPr lang="en-US" dirty="0"/>
              <a:t>St. Joseph Fraternity</a:t>
            </a:r>
          </a:p>
        </p:txBody>
      </p:sp>
    </p:spTree>
    <p:extLst>
      <p:ext uri="{BB962C8B-B14F-4D97-AF65-F5344CB8AC3E}">
        <p14:creationId xmlns:p14="http://schemas.microsoft.com/office/powerpoint/2010/main" val="264622278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193EDBE-47EC-535E-B292-753F5D10341D}"/>
              </a:ext>
            </a:extLst>
          </p:cNvPr>
          <p:cNvGraphicFramePr>
            <a:graphicFrameLocks noGrp="1"/>
          </p:cNvGraphicFramePr>
          <p:nvPr>
            <p:ph idx="1"/>
            <p:extLst>
              <p:ext uri="{D42A27DB-BD31-4B8C-83A1-F6EECF244321}">
                <p14:modId xmlns:p14="http://schemas.microsoft.com/office/powerpoint/2010/main" val="3977517756"/>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3B3AE08-1D41-4D88-0876-E6ED947435F4}"/>
              </a:ext>
            </a:extLst>
          </p:cNvPr>
          <p:cNvSpPr txBox="1"/>
          <p:nvPr/>
        </p:nvSpPr>
        <p:spPr>
          <a:xfrm>
            <a:off x="427383" y="218661"/>
            <a:ext cx="5078895" cy="1237998"/>
          </a:xfrm>
          <a:prstGeom prst="rect">
            <a:avLst/>
          </a:prstGeom>
          <a:noFill/>
        </p:spPr>
        <p:txBody>
          <a:bodyPr wrap="square" rtlCol="0">
            <a:spAutoFit/>
          </a:bodyPr>
          <a:lstStyle/>
          <a:p>
            <a:r>
              <a:rPr lang="en-US" sz="3600" b="1" dirty="0"/>
              <a:t>What step(s) have been completed in 1 year?</a:t>
            </a:r>
            <a:endParaRPr lang="en-US" sz="3600" dirty="0"/>
          </a:p>
        </p:txBody>
      </p:sp>
      <p:pic>
        <p:nvPicPr>
          <p:cNvPr id="7" name="Content Placeholder 3" descr="Father Ben Markwell , Jim Gillis offering congratulations to  Kristi Noakes -Fry  on her rite of Admission to the Order -  ">
            <a:extLst>
              <a:ext uri="{FF2B5EF4-FFF2-40B4-BE49-F238E27FC236}">
                <a16:creationId xmlns:a16="http://schemas.microsoft.com/office/drawing/2014/main" id="{4838B92F-D51F-1B78-87D6-59A4AD87D95E}"/>
              </a:ext>
            </a:extLst>
          </p:cNvPr>
          <p:cNvPicPr>
            <a:picLocks noChangeAspect="1"/>
          </p:cNvPicPr>
          <p:nvPr/>
        </p:nvPicPr>
        <p:blipFill rotWithShape="1">
          <a:blip r:embed="rId7" cstate="print"/>
          <a:srcRect l="1717" t="24033" r="5069" b="7305"/>
          <a:stretch/>
        </p:blipFill>
        <p:spPr>
          <a:xfrm>
            <a:off x="9254132" y="212462"/>
            <a:ext cx="2759856" cy="2488394"/>
          </a:xfrm>
          <a:prstGeom prst="rect">
            <a:avLst/>
          </a:prstGeom>
          <a:effectLst>
            <a:outerShdw blurRad="50800" dist="38100" algn="l" rotWithShape="0">
              <a:prstClr val="black">
                <a:alpha val="40000"/>
              </a:prstClr>
            </a:outerShdw>
          </a:effectLst>
        </p:spPr>
      </p:pic>
      <p:sp>
        <p:nvSpPr>
          <p:cNvPr id="2" name="TextBox 1">
            <a:extLst>
              <a:ext uri="{FF2B5EF4-FFF2-40B4-BE49-F238E27FC236}">
                <a16:creationId xmlns:a16="http://schemas.microsoft.com/office/drawing/2014/main" id="{5E1ED527-8FAB-DD26-54C4-56279729543A}"/>
              </a:ext>
            </a:extLst>
          </p:cNvPr>
          <p:cNvSpPr txBox="1"/>
          <p:nvPr/>
        </p:nvSpPr>
        <p:spPr>
          <a:xfrm>
            <a:off x="6573795" y="420130"/>
            <a:ext cx="2197950" cy="646331"/>
          </a:xfrm>
          <a:prstGeom prst="rect">
            <a:avLst/>
          </a:prstGeom>
          <a:noFill/>
        </p:spPr>
        <p:txBody>
          <a:bodyPr wrap="square" rtlCol="0">
            <a:spAutoFit/>
          </a:bodyPr>
          <a:lstStyle/>
          <a:p>
            <a:r>
              <a:rPr lang="en-US" dirty="0"/>
              <a:t>St. Joseph Fraternity</a:t>
            </a:r>
          </a:p>
          <a:p>
            <a:endParaRPr lang="en-US" dirty="0"/>
          </a:p>
        </p:txBody>
      </p:sp>
    </p:spTree>
    <p:extLst>
      <p:ext uri="{BB962C8B-B14F-4D97-AF65-F5344CB8AC3E}">
        <p14:creationId xmlns:p14="http://schemas.microsoft.com/office/powerpoint/2010/main" val="321833133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203AC-8F7F-C3B1-5FAE-EB7E960F714A}"/>
              </a:ext>
            </a:extLst>
          </p:cNvPr>
          <p:cNvSpPr>
            <a:spLocks noGrp="1"/>
          </p:cNvSpPr>
          <p:nvPr>
            <p:ph type="title"/>
          </p:nvPr>
        </p:nvSpPr>
        <p:spPr>
          <a:xfrm>
            <a:off x="480356" y="6179"/>
            <a:ext cx="11542768" cy="1464276"/>
          </a:xfrm>
        </p:spPr>
        <p:txBody>
          <a:bodyPr vert="horz" lIns="0" tIns="0" rIns="0" bIns="0" rtlCol="0" anchor="t">
            <a:normAutofit/>
          </a:bodyPr>
          <a:lstStyle/>
          <a:p>
            <a:pPr algn="r"/>
            <a:r>
              <a:rPr lang="en-US" sz="4400" spc="750" dirty="0">
                <a:solidFill>
                  <a:schemeClr val="bg1"/>
                </a:solidFill>
              </a:rPr>
              <a:t>St. Clare Fraternity</a:t>
            </a:r>
            <a:br>
              <a:rPr lang="en-US" sz="4400" spc="750" dirty="0">
                <a:solidFill>
                  <a:schemeClr val="bg1"/>
                </a:solidFill>
              </a:rPr>
            </a:br>
            <a:r>
              <a:rPr lang="en-US" sz="4400" spc="750" dirty="0">
                <a:solidFill>
                  <a:schemeClr val="bg1"/>
                </a:solidFill>
              </a:rPr>
              <a:t>Ave Maria</a:t>
            </a:r>
          </a:p>
        </p:txBody>
      </p:sp>
      <p:sp>
        <p:nvSpPr>
          <p:cNvPr id="3" name="TextBox 2">
            <a:extLst>
              <a:ext uri="{FF2B5EF4-FFF2-40B4-BE49-F238E27FC236}">
                <a16:creationId xmlns:a16="http://schemas.microsoft.com/office/drawing/2014/main" id="{B35AA943-90AE-4E33-1B33-BE40295BD447}"/>
              </a:ext>
            </a:extLst>
          </p:cNvPr>
          <p:cNvSpPr txBox="1"/>
          <p:nvPr/>
        </p:nvSpPr>
        <p:spPr>
          <a:xfrm>
            <a:off x="1430293" y="821944"/>
            <a:ext cx="6685006" cy="1077218"/>
          </a:xfrm>
          <a:prstGeom prst="rect">
            <a:avLst/>
          </a:prstGeom>
          <a:noFill/>
        </p:spPr>
        <p:txBody>
          <a:bodyPr wrap="square" rtlCol="0">
            <a:spAutoFit/>
          </a:bodyPr>
          <a:lstStyle/>
          <a:p>
            <a:r>
              <a:rPr lang="en-US" sz="3200" dirty="0"/>
              <a:t>Goal by 2035:  To have an established Youth/Young Adult Group</a:t>
            </a:r>
          </a:p>
        </p:txBody>
      </p:sp>
      <p:sp>
        <p:nvSpPr>
          <p:cNvPr id="6" name="TextBox 5">
            <a:extLst>
              <a:ext uri="{FF2B5EF4-FFF2-40B4-BE49-F238E27FC236}">
                <a16:creationId xmlns:a16="http://schemas.microsoft.com/office/drawing/2014/main" id="{17DC2E35-0A6F-B65B-8C83-A94703B3B1B8}"/>
              </a:ext>
            </a:extLst>
          </p:cNvPr>
          <p:cNvSpPr txBox="1"/>
          <p:nvPr/>
        </p:nvSpPr>
        <p:spPr>
          <a:xfrm>
            <a:off x="1981159" y="1986771"/>
            <a:ext cx="9341708" cy="4401205"/>
          </a:xfrm>
          <a:prstGeom prst="rect">
            <a:avLst/>
          </a:prstGeom>
          <a:solidFill>
            <a:schemeClr val="accent3">
              <a:lumMod val="40000"/>
              <a:lumOff val="60000"/>
            </a:schemeClr>
          </a:solidFill>
        </p:spPr>
        <p:txBody>
          <a:bodyPr wrap="square" rtlCol="0">
            <a:spAutoFit/>
          </a:bodyPr>
          <a:lstStyle/>
          <a:p>
            <a:pPr marL="457200" indent="-457200">
              <a:buFont typeface="Arial" panose="020B0604020202020204" pitchFamily="34" charset="0"/>
              <a:buChar char="•"/>
            </a:pPr>
            <a:r>
              <a:rPr lang="en-US" sz="2800" dirty="0"/>
              <a:t>Met with Fr. Martignetti, OFS, the Spiritual Assistant for the students at Ave Maria University.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Celebrated the Feast of Saint Clare with the students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Participated in Vocations Day at the University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Fraternity members are working to connect with the youth ministers in their individual parishes to share discussions about Saint Francis and his followers.</a:t>
            </a:r>
          </a:p>
        </p:txBody>
      </p:sp>
      <p:pic>
        <p:nvPicPr>
          <p:cNvPr id="4" name="Picture 3">
            <a:extLst>
              <a:ext uri="{FF2B5EF4-FFF2-40B4-BE49-F238E27FC236}">
                <a16:creationId xmlns:a16="http://schemas.microsoft.com/office/drawing/2014/main" id="{94D2EFF2-085B-5860-992E-E44740622860}"/>
              </a:ext>
            </a:extLst>
          </p:cNvPr>
          <p:cNvPicPr>
            <a:picLocks noChangeAspect="1"/>
          </p:cNvPicPr>
          <p:nvPr/>
        </p:nvPicPr>
        <p:blipFill>
          <a:blip r:embed="rId2"/>
          <a:stretch>
            <a:fillRect/>
          </a:stretch>
        </p:blipFill>
        <p:spPr>
          <a:xfrm>
            <a:off x="311481" y="326844"/>
            <a:ext cx="945647" cy="5921205"/>
          </a:xfrm>
          <a:prstGeom prst="rect">
            <a:avLst/>
          </a:prstGeom>
        </p:spPr>
      </p:pic>
    </p:spTree>
    <p:extLst>
      <p:ext uri="{BB962C8B-B14F-4D97-AF65-F5344CB8AC3E}">
        <p14:creationId xmlns:p14="http://schemas.microsoft.com/office/powerpoint/2010/main" val="1664477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B203AC-8F7F-C3B1-5FAE-EB7E960F714A}"/>
              </a:ext>
            </a:extLst>
          </p:cNvPr>
          <p:cNvSpPr>
            <a:spLocks noGrp="1"/>
          </p:cNvSpPr>
          <p:nvPr>
            <p:ph type="title"/>
          </p:nvPr>
        </p:nvSpPr>
        <p:spPr>
          <a:xfrm>
            <a:off x="480356" y="6179"/>
            <a:ext cx="11542768" cy="1464276"/>
          </a:xfrm>
        </p:spPr>
        <p:txBody>
          <a:bodyPr vert="horz" lIns="0" tIns="0" rIns="0" bIns="0" rtlCol="0" anchor="t">
            <a:normAutofit/>
          </a:bodyPr>
          <a:lstStyle/>
          <a:p>
            <a:pPr algn="r"/>
            <a:r>
              <a:rPr lang="en-US" sz="4400" spc="750">
                <a:solidFill>
                  <a:schemeClr val="bg1"/>
                </a:solidFill>
              </a:rPr>
              <a:t>St. Clare Fraternity</a:t>
            </a:r>
            <a:br>
              <a:rPr lang="en-US" sz="4400" spc="750">
                <a:solidFill>
                  <a:schemeClr val="bg1"/>
                </a:solidFill>
              </a:rPr>
            </a:br>
            <a:r>
              <a:rPr lang="en-US" sz="4400" spc="750">
                <a:solidFill>
                  <a:schemeClr val="bg1"/>
                </a:solidFill>
              </a:rPr>
              <a:t>Ave Maria</a:t>
            </a:r>
            <a:endParaRPr lang="en-US" sz="4400" spc="750" dirty="0">
              <a:solidFill>
                <a:schemeClr val="bg1"/>
              </a:solidFill>
            </a:endParaRPr>
          </a:p>
        </p:txBody>
      </p:sp>
      <p:sp>
        <p:nvSpPr>
          <p:cNvPr id="3" name="TextBox 2">
            <a:extLst>
              <a:ext uri="{FF2B5EF4-FFF2-40B4-BE49-F238E27FC236}">
                <a16:creationId xmlns:a16="http://schemas.microsoft.com/office/drawing/2014/main" id="{B35AA943-90AE-4E33-1B33-BE40295BD447}"/>
              </a:ext>
            </a:extLst>
          </p:cNvPr>
          <p:cNvSpPr txBox="1"/>
          <p:nvPr/>
        </p:nvSpPr>
        <p:spPr>
          <a:xfrm>
            <a:off x="580767" y="797590"/>
            <a:ext cx="6685006" cy="1077218"/>
          </a:xfrm>
          <a:prstGeom prst="rect">
            <a:avLst/>
          </a:prstGeom>
          <a:noFill/>
        </p:spPr>
        <p:txBody>
          <a:bodyPr wrap="square" rtlCol="0">
            <a:spAutoFit/>
          </a:bodyPr>
          <a:lstStyle/>
          <a:p>
            <a:r>
              <a:rPr lang="en-US" sz="3200"/>
              <a:t>Goal by 2035:  To have an established Youth/Young Adult Group</a:t>
            </a:r>
            <a:endParaRPr lang="en-US" sz="3200" dirty="0"/>
          </a:p>
        </p:txBody>
      </p:sp>
      <p:sp>
        <p:nvSpPr>
          <p:cNvPr id="6" name="TextBox 5">
            <a:extLst>
              <a:ext uri="{FF2B5EF4-FFF2-40B4-BE49-F238E27FC236}">
                <a16:creationId xmlns:a16="http://schemas.microsoft.com/office/drawing/2014/main" id="{17DC2E35-0A6F-B65B-8C83-A94703B3B1B8}"/>
              </a:ext>
            </a:extLst>
          </p:cNvPr>
          <p:cNvSpPr txBox="1"/>
          <p:nvPr/>
        </p:nvSpPr>
        <p:spPr>
          <a:xfrm>
            <a:off x="580767" y="2088292"/>
            <a:ext cx="10602098" cy="954107"/>
          </a:xfrm>
          <a:prstGeom prst="rect">
            <a:avLst/>
          </a:prstGeom>
          <a:noFill/>
        </p:spPr>
        <p:txBody>
          <a:bodyPr wrap="square" rtlCol="0">
            <a:spAutoFit/>
          </a:bodyPr>
          <a:lstStyle/>
          <a:p>
            <a:r>
              <a:rPr lang="en-US" sz="2800" dirty="0"/>
              <a:t>The fraternity is working to find the time to meet with parish youth ministers to schedule talks with the students.</a:t>
            </a:r>
          </a:p>
        </p:txBody>
      </p:sp>
      <p:sp>
        <p:nvSpPr>
          <p:cNvPr id="7" name="TextBox 6">
            <a:extLst>
              <a:ext uri="{FF2B5EF4-FFF2-40B4-BE49-F238E27FC236}">
                <a16:creationId xmlns:a16="http://schemas.microsoft.com/office/drawing/2014/main" id="{50AF5881-7DA6-D337-290E-DD34A856151A}"/>
              </a:ext>
            </a:extLst>
          </p:cNvPr>
          <p:cNvSpPr txBox="1"/>
          <p:nvPr/>
        </p:nvSpPr>
        <p:spPr>
          <a:xfrm>
            <a:off x="5565174" y="5691078"/>
            <a:ext cx="3022772" cy="369332"/>
          </a:xfrm>
          <a:prstGeom prst="rect">
            <a:avLst/>
          </a:prstGeom>
          <a:solidFill>
            <a:schemeClr val="accent3">
              <a:lumMod val="40000"/>
              <a:lumOff val="60000"/>
            </a:schemeClr>
          </a:solidFill>
        </p:spPr>
        <p:txBody>
          <a:bodyPr wrap="square" rtlCol="0">
            <a:spAutoFit/>
          </a:bodyPr>
          <a:lstStyle/>
          <a:p>
            <a:r>
              <a:rPr lang="en-US" dirty="0"/>
              <a:t>Sheila Solomon, OFS. Minister</a:t>
            </a:r>
          </a:p>
        </p:txBody>
      </p:sp>
      <p:pic>
        <p:nvPicPr>
          <p:cNvPr id="10" name="Picture 9">
            <a:extLst>
              <a:ext uri="{FF2B5EF4-FFF2-40B4-BE49-F238E27FC236}">
                <a16:creationId xmlns:a16="http://schemas.microsoft.com/office/drawing/2014/main" id="{2083096B-F21D-D03A-B03E-57C7D45F655C}"/>
              </a:ext>
            </a:extLst>
          </p:cNvPr>
          <p:cNvPicPr>
            <a:picLocks noChangeAspect="1"/>
          </p:cNvPicPr>
          <p:nvPr/>
        </p:nvPicPr>
        <p:blipFill>
          <a:blip r:embed="rId2"/>
          <a:stretch>
            <a:fillRect/>
          </a:stretch>
        </p:blipFill>
        <p:spPr>
          <a:xfrm>
            <a:off x="9213001" y="3592616"/>
            <a:ext cx="2212716" cy="2561796"/>
          </a:xfrm>
          <a:prstGeom prst="rect">
            <a:avLst/>
          </a:prstGeom>
          <a:ln>
            <a:solidFill>
              <a:schemeClr val="accent3">
                <a:lumMod val="20000"/>
                <a:lumOff val="80000"/>
              </a:schemeClr>
            </a:solidFill>
          </a:ln>
          <a:effectLst>
            <a:outerShdw blurRad="50800" dist="38100" dir="18900000" algn="bl" rotWithShape="0">
              <a:prstClr val="black">
                <a:alpha val="40000"/>
              </a:prstClr>
            </a:outerShdw>
          </a:effectLst>
        </p:spPr>
      </p:pic>
      <p:sp>
        <p:nvSpPr>
          <p:cNvPr id="17" name="TextBox 16">
            <a:extLst>
              <a:ext uri="{FF2B5EF4-FFF2-40B4-BE49-F238E27FC236}">
                <a16:creationId xmlns:a16="http://schemas.microsoft.com/office/drawing/2014/main" id="{90A6D503-53FE-252E-A2D7-90242E0EB33C}"/>
              </a:ext>
            </a:extLst>
          </p:cNvPr>
          <p:cNvSpPr txBox="1"/>
          <p:nvPr/>
        </p:nvSpPr>
        <p:spPr>
          <a:xfrm>
            <a:off x="726898" y="3244878"/>
            <a:ext cx="5784574" cy="2554545"/>
          </a:xfrm>
          <a:prstGeom prst="rect">
            <a:avLst/>
          </a:prstGeom>
          <a:noFill/>
        </p:spPr>
        <p:txBody>
          <a:bodyPr wrap="square" rtlCol="0">
            <a:spAutoFit/>
          </a:bodyPr>
          <a:lstStyle/>
          <a:p>
            <a:r>
              <a:rPr lang="en-US" sz="3200" dirty="0">
                <a:solidFill>
                  <a:schemeClr val="bg1"/>
                </a:solidFill>
              </a:rPr>
              <a:t>How can the Council Assist You?</a:t>
            </a:r>
          </a:p>
          <a:p>
            <a:endParaRPr lang="en-US" sz="3200" dirty="0">
              <a:solidFill>
                <a:schemeClr val="bg1"/>
              </a:solidFill>
            </a:endParaRPr>
          </a:p>
          <a:p>
            <a:r>
              <a:rPr lang="en-US" sz="3200" dirty="0">
                <a:solidFill>
                  <a:schemeClr val="bg1"/>
                </a:solidFill>
              </a:rPr>
              <a:t>Response:  Sample presentation for young adults about Saint Francis</a:t>
            </a:r>
          </a:p>
        </p:txBody>
      </p:sp>
    </p:spTree>
    <p:extLst>
      <p:ext uri="{BB962C8B-B14F-4D97-AF65-F5344CB8AC3E}">
        <p14:creationId xmlns:p14="http://schemas.microsoft.com/office/powerpoint/2010/main" val="230466008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246912-4BA9-01A2-5CA1-9BB833A3C298}"/>
              </a:ext>
            </a:extLst>
          </p:cNvPr>
          <p:cNvPicPr>
            <a:picLocks noChangeAspect="1"/>
          </p:cNvPicPr>
          <p:nvPr/>
        </p:nvPicPr>
        <p:blipFill>
          <a:blip r:embed="rId2"/>
          <a:stretch>
            <a:fillRect/>
          </a:stretch>
        </p:blipFill>
        <p:spPr>
          <a:xfrm>
            <a:off x="2049162" y="26433"/>
            <a:ext cx="7144265" cy="2051562"/>
          </a:xfrm>
          <a:prstGeom prst="rect">
            <a:avLst/>
          </a:prstGeom>
        </p:spPr>
      </p:pic>
      <p:pic>
        <p:nvPicPr>
          <p:cNvPr id="9" name="Picture 8">
            <a:extLst>
              <a:ext uri="{FF2B5EF4-FFF2-40B4-BE49-F238E27FC236}">
                <a16:creationId xmlns:a16="http://schemas.microsoft.com/office/drawing/2014/main" id="{59F51397-9223-333A-B9FD-BFA8CF6FC579}"/>
              </a:ext>
            </a:extLst>
          </p:cNvPr>
          <p:cNvPicPr>
            <a:picLocks noChangeAspect="1"/>
          </p:cNvPicPr>
          <p:nvPr/>
        </p:nvPicPr>
        <p:blipFill>
          <a:blip r:embed="rId3"/>
          <a:stretch>
            <a:fillRect/>
          </a:stretch>
        </p:blipFill>
        <p:spPr>
          <a:xfrm>
            <a:off x="499375" y="1636755"/>
            <a:ext cx="2597705" cy="5005796"/>
          </a:xfrm>
          <a:prstGeom prst="rect">
            <a:avLst/>
          </a:prstGeom>
        </p:spPr>
      </p:pic>
      <p:pic>
        <p:nvPicPr>
          <p:cNvPr id="10" name="Picture 9">
            <a:extLst>
              <a:ext uri="{FF2B5EF4-FFF2-40B4-BE49-F238E27FC236}">
                <a16:creationId xmlns:a16="http://schemas.microsoft.com/office/drawing/2014/main" id="{32DD4E43-9E77-CB82-84C7-0D9B00DBBC83}"/>
              </a:ext>
            </a:extLst>
          </p:cNvPr>
          <p:cNvPicPr>
            <a:picLocks noChangeAspect="1"/>
          </p:cNvPicPr>
          <p:nvPr/>
        </p:nvPicPr>
        <p:blipFill>
          <a:blip r:embed="rId4"/>
          <a:stretch>
            <a:fillRect/>
          </a:stretch>
        </p:blipFill>
        <p:spPr>
          <a:xfrm>
            <a:off x="9291080" y="142618"/>
            <a:ext cx="2620834" cy="1528308"/>
          </a:xfrm>
          <a:prstGeom prst="rect">
            <a:avLst/>
          </a:prstGeom>
        </p:spPr>
      </p:pic>
      <p:pic>
        <p:nvPicPr>
          <p:cNvPr id="11" name="Picture 10">
            <a:extLst>
              <a:ext uri="{FF2B5EF4-FFF2-40B4-BE49-F238E27FC236}">
                <a16:creationId xmlns:a16="http://schemas.microsoft.com/office/drawing/2014/main" id="{225DD808-B385-7E8F-BDB3-07C6502159F8}"/>
              </a:ext>
            </a:extLst>
          </p:cNvPr>
          <p:cNvPicPr>
            <a:picLocks noChangeAspect="1"/>
          </p:cNvPicPr>
          <p:nvPr/>
        </p:nvPicPr>
        <p:blipFill>
          <a:blip r:embed="rId5"/>
          <a:stretch>
            <a:fillRect/>
          </a:stretch>
        </p:blipFill>
        <p:spPr>
          <a:xfrm>
            <a:off x="4360249" y="2065638"/>
            <a:ext cx="2386243" cy="4564556"/>
          </a:xfrm>
          <a:prstGeom prst="rect">
            <a:avLst/>
          </a:prstGeom>
        </p:spPr>
      </p:pic>
      <p:pic>
        <p:nvPicPr>
          <p:cNvPr id="12" name="Picture 11">
            <a:extLst>
              <a:ext uri="{FF2B5EF4-FFF2-40B4-BE49-F238E27FC236}">
                <a16:creationId xmlns:a16="http://schemas.microsoft.com/office/drawing/2014/main" id="{69CB7C67-A132-7E4B-078F-9CB892738CB0}"/>
              </a:ext>
            </a:extLst>
          </p:cNvPr>
          <p:cNvPicPr>
            <a:picLocks noChangeAspect="1"/>
          </p:cNvPicPr>
          <p:nvPr/>
        </p:nvPicPr>
        <p:blipFill>
          <a:blip r:embed="rId6"/>
          <a:stretch>
            <a:fillRect/>
          </a:stretch>
        </p:blipFill>
        <p:spPr>
          <a:xfrm>
            <a:off x="7898373" y="1611703"/>
            <a:ext cx="2244465" cy="5293399"/>
          </a:xfrm>
          <a:prstGeom prst="rect">
            <a:avLst/>
          </a:prstGeom>
        </p:spPr>
      </p:pic>
      <p:sp>
        <p:nvSpPr>
          <p:cNvPr id="13" name="TextBox 12">
            <a:extLst>
              <a:ext uri="{FF2B5EF4-FFF2-40B4-BE49-F238E27FC236}">
                <a16:creationId xmlns:a16="http://schemas.microsoft.com/office/drawing/2014/main" id="{13EB865E-9AB8-1E4B-31C3-7C7D160BADAF}"/>
              </a:ext>
            </a:extLst>
          </p:cNvPr>
          <p:cNvSpPr txBox="1"/>
          <p:nvPr/>
        </p:nvSpPr>
        <p:spPr>
          <a:xfrm>
            <a:off x="10280822" y="2065638"/>
            <a:ext cx="1631092" cy="2308324"/>
          </a:xfrm>
          <a:prstGeom prst="rect">
            <a:avLst/>
          </a:prstGeom>
          <a:noFill/>
          <a:ln>
            <a:solidFill>
              <a:schemeClr val="accent2">
                <a:lumMod val="75000"/>
              </a:schemeClr>
            </a:solidFill>
          </a:ln>
        </p:spPr>
        <p:txBody>
          <a:bodyPr wrap="square" rtlCol="0">
            <a:spAutoFit/>
          </a:bodyPr>
          <a:lstStyle/>
          <a:p>
            <a:pPr algn="ctr"/>
            <a:r>
              <a:rPr lang="en-US" dirty="0"/>
              <a:t>Animator for the Fraternity can become the Formator for the Youth/Young Adult </a:t>
            </a:r>
            <a:r>
              <a:rPr lang="en-US" dirty="0" err="1"/>
              <a:t>Youfra</a:t>
            </a:r>
            <a:r>
              <a:rPr lang="en-US" dirty="0"/>
              <a:t> group</a:t>
            </a:r>
          </a:p>
        </p:txBody>
      </p:sp>
    </p:spTree>
    <p:extLst>
      <p:ext uri="{BB962C8B-B14F-4D97-AF65-F5344CB8AC3E}">
        <p14:creationId xmlns:p14="http://schemas.microsoft.com/office/powerpoint/2010/main" val="1139665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8277E02-8052-4DAB-9140-864FC3F81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solated twigs and flowers on a white surface">
            <a:extLst>
              <a:ext uri="{FF2B5EF4-FFF2-40B4-BE49-F238E27FC236}">
                <a16:creationId xmlns:a16="http://schemas.microsoft.com/office/drawing/2014/main" id="{7AA541CD-D101-5044-9EB5-1A3A4647BF59}"/>
              </a:ext>
            </a:extLst>
          </p:cNvPr>
          <p:cNvPicPr>
            <a:picLocks noChangeAspect="1"/>
          </p:cNvPicPr>
          <p:nvPr/>
        </p:nvPicPr>
        <p:blipFill rotWithShape="1">
          <a:blip r:embed="rId2"/>
          <a:srcRect t="24638"/>
          <a:stretch/>
        </p:blipFill>
        <p:spPr>
          <a:xfrm>
            <a:off x="0" y="8527"/>
            <a:ext cx="12192002" cy="6408742"/>
          </a:xfrm>
          <a:prstGeom prst="rect">
            <a:avLst/>
          </a:prstGeom>
        </p:spPr>
      </p:pic>
      <p:sp>
        <p:nvSpPr>
          <p:cNvPr id="15" name="Rectangle 14">
            <a:extLst>
              <a:ext uri="{FF2B5EF4-FFF2-40B4-BE49-F238E27FC236}">
                <a16:creationId xmlns:a16="http://schemas.microsoft.com/office/drawing/2014/main" id="{F7A8738A-7386-464C-98EF-9EB4F856E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A98402-3932-4318-B57D-2E10D76DD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FE040E2-E1AD-9572-182B-72DC154F4966}"/>
              </a:ext>
            </a:extLst>
          </p:cNvPr>
          <p:cNvPicPr>
            <a:picLocks noGrp="1" noChangeAspect="1"/>
          </p:cNvPicPr>
          <p:nvPr>
            <p:ph idx="1"/>
          </p:nvPr>
        </p:nvPicPr>
        <p:blipFill>
          <a:blip r:embed="rId3"/>
          <a:stretch>
            <a:fillRect/>
          </a:stretch>
        </p:blipFill>
        <p:spPr>
          <a:xfrm>
            <a:off x="385184" y="310012"/>
            <a:ext cx="807511" cy="1026212"/>
          </a:xfrm>
          <a:prstGeom prst="rect">
            <a:avLst/>
          </a:prstGeom>
        </p:spPr>
      </p:pic>
      <p:sp>
        <p:nvSpPr>
          <p:cNvPr id="3" name="TextBox 2">
            <a:extLst>
              <a:ext uri="{FF2B5EF4-FFF2-40B4-BE49-F238E27FC236}">
                <a16:creationId xmlns:a16="http://schemas.microsoft.com/office/drawing/2014/main" id="{B7C4EEFA-C03F-EB90-DF32-1A8E10DD5092}"/>
              </a:ext>
            </a:extLst>
          </p:cNvPr>
          <p:cNvSpPr txBox="1"/>
          <p:nvPr/>
        </p:nvSpPr>
        <p:spPr>
          <a:xfrm>
            <a:off x="472273" y="2689919"/>
            <a:ext cx="6286336" cy="1631216"/>
          </a:xfrm>
          <a:prstGeom prst="rect">
            <a:avLst/>
          </a:prstGeom>
          <a:solidFill>
            <a:schemeClr val="bg1">
              <a:alpha val="60000"/>
            </a:schemeClr>
          </a:solidFill>
        </p:spPr>
        <p:txBody>
          <a:bodyPr wrap="square" rtlCol="0">
            <a:spAutoFit/>
          </a:bodyPr>
          <a:lstStyle/>
          <a:p>
            <a:r>
              <a:rPr lang="en-US" sz="2000" b="1" baseline="30000" dirty="0"/>
              <a:t>4 </a:t>
            </a:r>
            <a:r>
              <a:rPr lang="en-US" sz="2000" b="1" dirty="0"/>
              <a:t>There are different kinds of gifts, but the same Spirit distributes them. </a:t>
            </a:r>
            <a:r>
              <a:rPr lang="en-US" sz="2000" b="1" baseline="30000" dirty="0"/>
              <a:t>5 </a:t>
            </a:r>
            <a:r>
              <a:rPr lang="en-US" sz="2000" b="1" dirty="0"/>
              <a:t>There are different kinds of service, but the same Lord. </a:t>
            </a:r>
            <a:r>
              <a:rPr lang="en-US" sz="2000" b="1" baseline="30000" dirty="0"/>
              <a:t>6 </a:t>
            </a:r>
            <a:r>
              <a:rPr lang="en-US" sz="2000" b="1" dirty="0"/>
              <a:t>There are different kinds of working, but in all of them and in everyone it is the same God at work.</a:t>
            </a:r>
          </a:p>
        </p:txBody>
      </p:sp>
      <p:sp>
        <p:nvSpPr>
          <p:cNvPr id="5" name="TextBox 4">
            <a:extLst>
              <a:ext uri="{FF2B5EF4-FFF2-40B4-BE49-F238E27FC236}">
                <a16:creationId xmlns:a16="http://schemas.microsoft.com/office/drawing/2014/main" id="{15E1C7FF-E3A7-8704-8890-31D0674A89C3}"/>
              </a:ext>
            </a:extLst>
          </p:cNvPr>
          <p:cNvSpPr txBox="1"/>
          <p:nvPr/>
        </p:nvSpPr>
        <p:spPr>
          <a:xfrm>
            <a:off x="385185" y="4470760"/>
            <a:ext cx="11806813" cy="1938992"/>
          </a:xfrm>
          <a:prstGeom prst="rect">
            <a:avLst/>
          </a:prstGeom>
          <a:solidFill>
            <a:schemeClr val="bg1">
              <a:alpha val="70000"/>
            </a:schemeClr>
          </a:solidFill>
        </p:spPr>
        <p:txBody>
          <a:bodyPr wrap="square" rtlCol="0">
            <a:spAutoFit/>
          </a:bodyPr>
          <a:lstStyle/>
          <a:p>
            <a:r>
              <a:rPr lang="en-US" sz="2000" b="1" baseline="30000" dirty="0"/>
              <a:t>7 </a:t>
            </a:r>
            <a:r>
              <a:rPr lang="en-US" sz="2000" b="1" dirty="0"/>
              <a:t>Now to each one the manifestation of the Spirit is given for the common good. </a:t>
            </a:r>
            <a:r>
              <a:rPr lang="en-US" sz="2000" b="1" baseline="30000" dirty="0"/>
              <a:t>8 </a:t>
            </a:r>
            <a:r>
              <a:rPr lang="en-US" sz="2000" b="1" dirty="0"/>
              <a:t>To one there is given through the Spirit a message of wisdom, to another a message of knowledge by means of the same Spirit, </a:t>
            </a:r>
            <a:r>
              <a:rPr lang="en-US" sz="2000" b="1" baseline="30000" dirty="0"/>
              <a:t>9 </a:t>
            </a:r>
            <a:r>
              <a:rPr lang="en-US" sz="2000" b="1" dirty="0"/>
              <a:t>to another faith by the same Spirit, to another gifts of healing by that one Spirit, </a:t>
            </a:r>
            <a:r>
              <a:rPr lang="en-US" sz="2000" b="1" baseline="30000" dirty="0"/>
              <a:t>10 </a:t>
            </a:r>
            <a:r>
              <a:rPr lang="en-US" sz="2000" b="1" dirty="0"/>
              <a:t>to another miraculous powers, to another prophecy, to another distinguishing between spirits, to another speaking in different kinds of tongues, and to still another the interpretation of tongues.</a:t>
            </a:r>
            <a:r>
              <a:rPr lang="en-US" sz="2000" b="1" baseline="30000" dirty="0"/>
              <a:t> 11 </a:t>
            </a:r>
            <a:r>
              <a:rPr lang="en-US" sz="2000" b="1" dirty="0"/>
              <a:t>All these are the work of one and the same Spirit, and he distributes them to each one, just as he determines.</a:t>
            </a:r>
          </a:p>
        </p:txBody>
      </p:sp>
      <p:sp>
        <p:nvSpPr>
          <p:cNvPr id="6" name="TextBox 5">
            <a:extLst>
              <a:ext uri="{FF2B5EF4-FFF2-40B4-BE49-F238E27FC236}">
                <a16:creationId xmlns:a16="http://schemas.microsoft.com/office/drawing/2014/main" id="{1047D5A1-BFCA-58C0-722E-77D4F22E75E2}"/>
              </a:ext>
            </a:extLst>
          </p:cNvPr>
          <p:cNvSpPr txBox="1"/>
          <p:nvPr/>
        </p:nvSpPr>
        <p:spPr>
          <a:xfrm>
            <a:off x="8627165" y="466530"/>
            <a:ext cx="2981739" cy="830997"/>
          </a:xfrm>
          <a:prstGeom prst="rect">
            <a:avLst/>
          </a:prstGeom>
          <a:noFill/>
          <a:ln>
            <a:solidFill>
              <a:schemeClr val="accent2"/>
            </a:solidFill>
          </a:ln>
        </p:spPr>
        <p:txBody>
          <a:bodyPr wrap="square" rtlCol="0">
            <a:spAutoFit/>
          </a:bodyPr>
          <a:lstStyle/>
          <a:p>
            <a:pPr algn="ctr"/>
            <a:r>
              <a:rPr lang="en-US" sz="2400" b="1" dirty="0"/>
              <a:t>Instrumentum Laboris</a:t>
            </a:r>
          </a:p>
          <a:p>
            <a:pPr algn="r"/>
            <a:r>
              <a:rPr lang="en-US" sz="2400" b="1" dirty="0"/>
              <a:t>1 Corinthians 12</a:t>
            </a:r>
          </a:p>
        </p:txBody>
      </p:sp>
    </p:spTree>
    <p:extLst>
      <p:ext uri="{BB962C8B-B14F-4D97-AF65-F5344CB8AC3E}">
        <p14:creationId xmlns:p14="http://schemas.microsoft.com/office/powerpoint/2010/main" val="3966764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31709F4-6521-309F-5324-D8D45BBF805E}"/>
              </a:ext>
            </a:extLst>
          </p:cNvPr>
          <p:cNvSpPr>
            <a:spLocks noGrp="1"/>
          </p:cNvSpPr>
          <p:nvPr>
            <p:ph type="title"/>
          </p:nvPr>
        </p:nvSpPr>
        <p:spPr>
          <a:xfrm>
            <a:off x="290123" y="348537"/>
            <a:ext cx="3870759" cy="1355525"/>
          </a:xfrm>
        </p:spPr>
        <p:txBody>
          <a:bodyPr vert="horz" lIns="0" tIns="0" rIns="0" bIns="0" rtlCol="0" anchor="b">
            <a:normAutofit fontScale="90000"/>
          </a:bodyPr>
          <a:lstStyle/>
          <a:p>
            <a:pPr algn="ctr"/>
            <a:r>
              <a:rPr lang="en-US" spc="750" dirty="0">
                <a:solidFill>
                  <a:schemeClr val="bg1"/>
                </a:solidFill>
              </a:rPr>
              <a:t>2022</a:t>
            </a:r>
            <a:br>
              <a:rPr lang="en-US" spc="750" dirty="0">
                <a:solidFill>
                  <a:schemeClr val="bg1"/>
                </a:solidFill>
              </a:rPr>
            </a:br>
            <a:br>
              <a:rPr lang="en-US" spc="750" dirty="0">
                <a:solidFill>
                  <a:schemeClr val="bg1"/>
                </a:solidFill>
              </a:rPr>
            </a:br>
            <a:r>
              <a:rPr lang="en-US" spc="750" dirty="0">
                <a:solidFill>
                  <a:schemeClr val="bg1"/>
                </a:solidFill>
              </a:rPr>
              <a:t>Year Two</a:t>
            </a:r>
          </a:p>
        </p:txBody>
      </p:sp>
      <p:pic>
        <p:nvPicPr>
          <p:cNvPr id="7" name="Picture 6" descr="Isolated twigs and flowers on a white surface">
            <a:extLst>
              <a:ext uri="{FF2B5EF4-FFF2-40B4-BE49-F238E27FC236}">
                <a16:creationId xmlns:a16="http://schemas.microsoft.com/office/drawing/2014/main" id="{33A9DC42-31A8-9255-DDA5-BDB985100036}"/>
              </a:ext>
            </a:extLst>
          </p:cNvPr>
          <p:cNvPicPr>
            <a:picLocks noChangeAspect="1"/>
          </p:cNvPicPr>
          <p:nvPr/>
        </p:nvPicPr>
        <p:blipFill rotWithShape="1">
          <a:blip r:embed="rId2"/>
          <a:srcRect l="15561" t="17432" r="1661" b="-2"/>
          <a:stretch/>
        </p:blipFill>
        <p:spPr>
          <a:xfrm>
            <a:off x="4160882" y="157438"/>
            <a:ext cx="8160026" cy="5677233"/>
          </a:xfrm>
          <a:prstGeom prst="rect">
            <a:avLst/>
          </a:prstGeom>
        </p:spPr>
      </p:pic>
      <p:pic>
        <p:nvPicPr>
          <p:cNvPr id="5" name="Content Placeholder 4" descr="A group of people sitting in chairs&#10;&#10;Description automatically generated with medium confidence">
            <a:extLst>
              <a:ext uri="{FF2B5EF4-FFF2-40B4-BE49-F238E27FC236}">
                <a16:creationId xmlns:a16="http://schemas.microsoft.com/office/drawing/2014/main" id="{D5F01228-5E93-6C83-A45A-BF95AE23F151}"/>
              </a:ext>
            </a:extLst>
          </p:cNvPr>
          <p:cNvPicPr>
            <a:picLocks noGrp="1" noChangeAspect="1"/>
          </p:cNvPicPr>
          <p:nvPr>
            <p:ph idx="1"/>
          </p:nvPr>
        </p:nvPicPr>
        <p:blipFill rotWithShape="1">
          <a:blip r:embed="rId3"/>
          <a:srcRect l="2611" t="34248" r="1220" b="4127"/>
          <a:stretch/>
        </p:blipFill>
        <p:spPr>
          <a:xfrm>
            <a:off x="1307757" y="1798335"/>
            <a:ext cx="9576486" cy="460246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08413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834F-875B-3259-777D-FACFD74177A6}"/>
              </a:ext>
            </a:extLst>
          </p:cNvPr>
          <p:cNvSpPr>
            <a:spLocks noGrp="1"/>
          </p:cNvSpPr>
          <p:nvPr>
            <p:ph type="title"/>
          </p:nvPr>
        </p:nvSpPr>
        <p:spPr>
          <a:xfrm>
            <a:off x="716692" y="474252"/>
            <a:ext cx="11133438" cy="1416333"/>
          </a:xfrm>
        </p:spPr>
        <p:txBody>
          <a:bodyPr>
            <a:normAutofit fontScale="90000"/>
          </a:bodyPr>
          <a:lstStyle/>
          <a:p>
            <a:pPr algn="ctr"/>
            <a:r>
              <a:rPr lang="en-US" dirty="0">
                <a:solidFill>
                  <a:schemeClr val="accent4"/>
                </a:solidFill>
              </a:rPr>
              <a:t>Rate of Response from Local Fraternities for our FFMR Annual Report to naFRA</a:t>
            </a:r>
          </a:p>
        </p:txBody>
      </p:sp>
      <p:graphicFrame>
        <p:nvGraphicFramePr>
          <p:cNvPr id="4" name="Content Placeholder 3">
            <a:extLst>
              <a:ext uri="{FF2B5EF4-FFF2-40B4-BE49-F238E27FC236}">
                <a16:creationId xmlns:a16="http://schemas.microsoft.com/office/drawing/2014/main" id="{24AE937C-A22E-07E0-1F88-F12261F13B19}"/>
              </a:ext>
            </a:extLst>
          </p:cNvPr>
          <p:cNvGraphicFramePr>
            <a:graphicFrameLocks noGrp="1"/>
          </p:cNvGraphicFramePr>
          <p:nvPr>
            <p:ph idx="1"/>
            <p:extLst>
              <p:ext uri="{D42A27DB-BD31-4B8C-83A1-F6EECF244321}">
                <p14:modId xmlns:p14="http://schemas.microsoft.com/office/powerpoint/2010/main" val="3783977056"/>
              </p:ext>
            </p:extLst>
          </p:nvPr>
        </p:nvGraphicFramePr>
        <p:xfrm>
          <a:off x="1173892" y="1890584"/>
          <a:ext cx="10438671" cy="44931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9265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23">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solated twigs and flowers on a white surface">
            <a:extLst>
              <a:ext uri="{FF2B5EF4-FFF2-40B4-BE49-F238E27FC236}">
                <a16:creationId xmlns:a16="http://schemas.microsoft.com/office/drawing/2014/main" id="{BDF9C98F-002D-EEC8-670A-EF1883FDE742}"/>
              </a:ext>
            </a:extLst>
          </p:cNvPr>
          <p:cNvPicPr>
            <a:picLocks noChangeAspect="1"/>
          </p:cNvPicPr>
          <p:nvPr/>
        </p:nvPicPr>
        <p:blipFill rotWithShape="1">
          <a:blip r:embed="rId2">
            <a:alphaModFix amt="85000"/>
          </a:blip>
          <a:srcRect t="9633"/>
          <a:stretch/>
        </p:blipFill>
        <p:spPr>
          <a:xfrm>
            <a:off x="1233721" y="4204"/>
            <a:ext cx="4724401" cy="2977831"/>
          </a:xfrm>
          <a:prstGeom prst="rect">
            <a:avLst/>
          </a:prstGeom>
        </p:spPr>
      </p:pic>
      <p:sp>
        <p:nvSpPr>
          <p:cNvPr id="3" name="Subtitle 2">
            <a:extLst>
              <a:ext uri="{FF2B5EF4-FFF2-40B4-BE49-F238E27FC236}">
                <a16:creationId xmlns:a16="http://schemas.microsoft.com/office/drawing/2014/main" id="{A83787CD-CB8B-1778-714C-913B0FB35708}"/>
              </a:ext>
            </a:extLst>
          </p:cNvPr>
          <p:cNvSpPr>
            <a:spLocks noGrp="1"/>
          </p:cNvSpPr>
          <p:nvPr>
            <p:ph type="subTitle" idx="1"/>
          </p:nvPr>
        </p:nvSpPr>
        <p:spPr>
          <a:xfrm>
            <a:off x="1615153" y="3571487"/>
            <a:ext cx="3260831" cy="1411863"/>
          </a:xfrm>
        </p:spPr>
        <p:txBody>
          <a:bodyPr vert="horz" lIns="0" tIns="0" rIns="0" bIns="0" rtlCol="0">
            <a:normAutofit/>
          </a:bodyPr>
          <a:lstStyle/>
          <a:p>
            <a:pPr>
              <a:lnSpc>
                <a:spcPct val="110000"/>
              </a:lnSpc>
            </a:pPr>
            <a:r>
              <a:rPr lang="en-US" sz="2400" b="1" dirty="0">
                <a:solidFill>
                  <a:schemeClr val="accent1">
                    <a:lumMod val="75000"/>
                  </a:schemeClr>
                </a:solidFill>
                <a:latin typeface="Algerian" pitchFamily="82" charset="77"/>
              </a:rPr>
              <a:t>Instrumentum</a:t>
            </a:r>
          </a:p>
          <a:p>
            <a:pPr>
              <a:lnSpc>
                <a:spcPct val="110000"/>
              </a:lnSpc>
            </a:pPr>
            <a:r>
              <a:rPr lang="en-US" sz="2400" b="1" dirty="0"/>
              <a:t>Instrument</a:t>
            </a:r>
          </a:p>
        </p:txBody>
      </p:sp>
      <p:sp>
        <p:nvSpPr>
          <p:cNvPr id="37" name="Rectangle 25">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7">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F2560-C9D2-C5DF-4A3E-821425E06467}"/>
              </a:ext>
            </a:extLst>
          </p:cNvPr>
          <p:cNvSpPr>
            <a:spLocks noGrp="1"/>
          </p:cNvSpPr>
          <p:nvPr>
            <p:ph type="ctrTitle"/>
          </p:nvPr>
        </p:nvSpPr>
        <p:spPr>
          <a:xfrm>
            <a:off x="908941" y="5688106"/>
            <a:ext cx="5187059" cy="718911"/>
          </a:xfrm>
        </p:spPr>
        <p:txBody>
          <a:bodyPr vert="horz" lIns="0" tIns="0" rIns="0" bIns="0" rtlCol="0" anchor="ctr">
            <a:normAutofit/>
          </a:bodyPr>
          <a:lstStyle/>
          <a:p>
            <a:pPr algn="l">
              <a:lnSpc>
                <a:spcPct val="90000"/>
              </a:lnSpc>
            </a:pPr>
            <a:r>
              <a:rPr lang="en-US" sz="2500" spc="700" dirty="0">
                <a:solidFill>
                  <a:schemeClr val="bg1"/>
                </a:solidFill>
              </a:rPr>
              <a:t>Instrumentum</a:t>
            </a:r>
            <a:br>
              <a:rPr lang="en-US" sz="2500" spc="700" dirty="0">
                <a:solidFill>
                  <a:schemeClr val="bg1"/>
                </a:solidFill>
              </a:rPr>
            </a:br>
            <a:r>
              <a:rPr lang="en-US" sz="2500" spc="700" dirty="0">
                <a:solidFill>
                  <a:schemeClr val="bg1"/>
                </a:solidFill>
              </a:rPr>
              <a:t>Laboris Worksheet</a:t>
            </a:r>
          </a:p>
        </p:txBody>
      </p:sp>
      <p:sp>
        <p:nvSpPr>
          <p:cNvPr id="6" name="Subtitle 2">
            <a:extLst>
              <a:ext uri="{FF2B5EF4-FFF2-40B4-BE49-F238E27FC236}">
                <a16:creationId xmlns:a16="http://schemas.microsoft.com/office/drawing/2014/main" id="{30706B27-3DE8-2677-3149-D3AA6CCE1EDC}"/>
              </a:ext>
            </a:extLst>
          </p:cNvPr>
          <p:cNvSpPr txBox="1">
            <a:spLocks/>
          </p:cNvSpPr>
          <p:nvPr/>
        </p:nvSpPr>
        <p:spPr>
          <a:xfrm>
            <a:off x="7316017" y="3569081"/>
            <a:ext cx="3036342" cy="1411863"/>
          </a:xfrm>
          <a:prstGeom prst="rect">
            <a:avLst/>
          </a:prstGeom>
        </p:spPr>
        <p:txBody>
          <a:bodyPr vert="horz" lIns="0" tIns="0" rIns="0" bIns="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2400" b="1" dirty="0">
                <a:solidFill>
                  <a:schemeClr val="accent1">
                    <a:lumMod val="75000"/>
                  </a:schemeClr>
                </a:solidFill>
                <a:latin typeface="Algerian" pitchFamily="82" charset="77"/>
              </a:rPr>
              <a:t>Laboris</a:t>
            </a:r>
          </a:p>
          <a:p>
            <a:pPr>
              <a:lnSpc>
                <a:spcPct val="110000"/>
              </a:lnSpc>
            </a:pPr>
            <a:r>
              <a:rPr lang="en-US" sz="2400" b="1" dirty="0"/>
              <a:t>Work</a:t>
            </a:r>
          </a:p>
        </p:txBody>
      </p:sp>
      <p:pic>
        <p:nvPicPr>
          <p:cNvPr id="7" name="Picture 6" descr="Isolated twigs and flowers on a white surface">
            <a:extLst>
              <a:ext uri="{FF2B5EF4-FFF2-40B4-BE49-F238E27FC236}">
                <a16:creationId xmlns:a16="http://schemas.microsoft.com/office/drawing/2014/main" id="{F75B598E-B7D6-3A76-FDB5-FF12276C1036}"/>
              </a:ext>
            </a:extLst>
          </p:cNvPr>
          <p:cNvPicPr>
            <a:picLocks noChangeAspect="1"/>
          </p:cNvPicPr>
          <p:nvPr/>
        </p:nvPicPr>
        <p:blipFill rotWithShape="1">
          <a:blip r:embed="rId2">
            <a:alphaModFix amt="50000"/>
          </a:blip>
          <a:srcRect t="9633"/>
          <a:stretch/>
        </p:blipFill>
        <p:spPr>
          <a:xfrm>
            <a:off x="586945" y="186538"/>
            <a:ext cx="4724401" cy="2977831"/>
          </a:xfrm>
          <a:prstGeom prst="rect">
            <a:avLst/>
          </a:prstGeom>
        </p:spPr>
      </p:pic>
      <p:pic>
        <p:nvPicPr>
          <p:cNvPr id="8" name="Picture 7" descr="Isolated twigs and flowers on a white surface">
            <a:extLst>
              <a:ext uri="{FF2B5EF4-FFF2-40B4-BE49-F238E27FC236}">
                <a16:creationId xmlns:a16="http://schemas.microsoft.com/office/drawing/2014/main" id="{3EB093CE-0585-4DC9-F3A5-20E153C6EF48}"/>
              </a:ext>
            </a:extLst>
          </p:cNvPr>
          <p:cNvPicPr>
            <a:picLocks noChangeAspect="1"/>
          </p:cNvPicPr>
          <p:nvPr/>
        </p:nvPicPr>
        <p:blipFill rotWithShape="1">
          <a:blip r:embed="rId2">
            <a:alphaModFix amt="50000"/>
          </a:blip>
          <a:srcRect t="9633"/>
          <a:stretch/>
        </p:blipFill>
        <p:spPr>
          <a:xfrm>
            <a:off x="449069" y="445240"/>
            <a:ext cx="4724401" cy="2977831"/>
          </a:xfrm>
          <a:prstGeom prst="rect">
            <a:avLst/>
          </a:prstGeom>
        </p:spPr>
      </p:pic>
      <p:pic>
        <p:nvPicPr>
          <p:cNvPr id="10" name="Picture 9">
            <a:extLst>
              <a:ext uri="{FF2B5EF4-FFF2-40B4-BE49-F238E27FC236}">
                <a16:creationId xmlns:a16="http://schemas.microsoft.com/office/drawing/2014/main" id="{80B20668-C22A-85E1-D23D-997B1AE87819}"/>
              </a:ext>
            </a:extLst>
          </p:cNvPr>
          <p:cNvPicPr>
            <a:picLocks noChangeAspect="1"/>
          </p:cNvPicPr>
          <p:nvPr/>
        </p:nvPicPr>
        <p:blipFill>
          <a:blip r:embed="rId3"/>
          <a:stretch>
            <a:fillRect/>
          </a:stretch>
        </p:blipFill>
        <p:spPr>
          <a:xfrm>
            <a:off x="7626281" y="733277"/>
            <a:ext cx="2250784" cy="2830194"/>
          </a:xfrm>
          <a:prstGeom prst="rect">
            <a:avLst/>
          </a:prstGeom>
        </p:spPr>
      </p:pic>
      <p:sp>
        <p:nvSpPr>
          <p:cNvPr id="12" name="TextBox 11">
            <a:extLst>
              <a:ext uri="{FF2B5EF4-FFF2-40B4-BE49-F238E27FC236}">
                <a16:creationId xmlns:a16="http://schemas.microsoft.com/office/drawing/2014/main" id="{ECCADB65-0879-2F77-4E0F-E4F08FFEFBA3}"/>
              </a:ext>
            </a:extLst>
          </p:cNvPr>
          <p:cNvSpPr txBox="1"/>
          <p:nvPr/>
        </p:nvSpPr>
        <p:spPr>
          <a:xfrm>
            <a:off x="6187740" y="5565266"/>
            <a:ext cx="5785709" cy="954107"/>
          </a:xfrm>
          <a:prstGeom prst="rect">
            <a:avLst/>
          </a:prstGeom>
          <a:noFill/>
        </p:spPr>
        <p:txBody>
          <a:bodyPr wrap="square" rtlCol="0">
            <a:spAutoFit/>
          </a:bodyPr>
          <a:lstStyle/>
          <a:p>
            <a:pPr algn="ctr"/>
            <a:r>
              <a:rPr lang="en-US" sz="2800" b="1" dirty="0">
                <a:solidFill>
                  <a:schemeClr val="bg1"/>
                </a:solidFill>
              </a:rPr>
              <a:t>Blessed Luchesio and Buonadonna</a:t>
            </a:r>
          </a:p>
          <a:p>
            <a:pPr algn="ctr"/>
            <a:r>
              <a:rPr lang="en-US" sz="2800" dirty="0">
                <a:solidFill>
                  <a:schemeClr val="bg1"/>
                </a:solidFill>
              </a:rPr>
              <a:t>April 28</a:t>
            </a:r>
          </a:p>
        </p:txBody>
      </p:sp>
    </p:spTree>
    <p:extLst>
      <p:ext uri="{BB962C8B-B14F-4D97-AF65-F5344CB8AC3E}">
        <p14:creationId xmlns:p14="http://schemas.microsoft.com/office/powerpoint/2010/main" val="537892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54504-A37C-7B8B-D353-4180236BD205}"/>
              </a:ext>
            </a:extLst>
          </p:cNvPr>
          <p:cNvSpPr>
            <a:spLocks noGrp="1"/>
          </p:cNvSpPr>
          <p:nvPr>
            <p:ph type="title"/>
          </p:nvPr>
        </p:nvSpPr>
        <p:spPr>
          <a:xfrm>
            <a:off x="877154" y="542655"/>
            <a:ext cx="10241280" cy="1013254"/>
          </a:xfrm>
        </p:spPr>
        <p:txBody>
          <a:bodyPr anchor="t">
            <a:normAutofit/>
          </a:bodyPr>
          <a:lstStyle/>
          <a:p>
            <a:r>
              <a:rPr lang="en-US" sz="2800" dirty="0">
                <a:solidFill>
                  <a:schemeClr val="accent4">
                    <a:lumMod val="50000"/>
                  </a:schemeClr>
                </a:solidFill>
              </a:rPr>
              <a:t>St. Anthony Of Padua Fraternity</a:t>
            </a:r>
            <a:br>
              <a:rPr lang="en-US" sz="2800" dirty="0">
                <a:solidFill>
                  <a:schemeClr val="accent4">
                    <a:lumMod val="50000"/>
                  </a:schemeClr>
                </a:solidFill>
              </a:rPr>
            </a:br>
            <a:r>
              <a:rPr lang="en-US" sz="1800" dirty="0">
                <a:solidFill>
                  <a:schemeClr val="accent4">
                    <a:lumMod val="50000"/>
                  </a:schemeClr>
                </a:solidFill>
              </a:rPr>
              <a:t>Boynton Beach</a:t>
            </a:r>
          </a:p>
        </p:txBody>
      </p:sp>
      <p:sp>
        <p:nvSpPr>
          <p:cNvPr id="3" name="Content Placeholder 2">
            <a:extLst>
              <a:ext uri="{FF2B5EF4-FFF2-40B4-BE49-F238E27FC236}">
                <a16:creationId xmlns:a16="http://schemas.microsoft.com/office/drawing/2014/main" id="{2A2CAEF8-4EE1-5E18-F77E-5C4C198CB093}"/>
              </a:ext>
            </a:extLst>
          </p:cNvPr>
          <p:cNvSpPr>
            <a:spLocks noGrp="1"/>
          </p:cNvSpPr>
          <p:nvPr>
            <p:ph idx="1"/>
          </p:nvPr>
        </p:nvSpPr>
        <p:spPr>
          <a:xfrm>
            <a:off x="815545" y="1346887"/>
            <a:ext cx="5041557" cy="4806778"/>
          </a:xfrm>
        </p:spPr>
        <p:txBody>
          <a:bodyPr>
            <a:normAutofit/>
          </a:bodyPr>
          <a:lstStyle/>
          <a:p>
            <a:pPr marL="0" indent="0">
              <a:buNone/>
            </a:pPr>
            <a:r>
              <a:rPr lang="en-US" dirty="0"/>
              <a:t>Minister:  </a:t>
            </a:r>
            <a:r>
              <a:rPr lang="en-US" sz="1800" dirty="0">
                <a:effectLst/>
                <a:latin typeface="Calibri" panose="020F0502020204030204" pitchFamily="34" charset="0"/>
                <a:ea typeface="Calibri" panose="020F0502020204030204" pitchFamily="34" charset="0"/>
                <a:cs typeface="Times New Roman" panose="02020603050405020304" pitchFamily="18" charset="0"/>
              </a:rPr>
              <a:t>Jane Rader, OFS</a:t>
            </a:r>
            <a:r>
              <a:rPr lang="en-US" dirty="0">
                <a:effectLst/>
              </a:rPr>
              <a:t> </a:t>
            </a:r>
          </a:p>
          <a:p>
            <a:pPr marL="0" indent="0">
              <a:buNone/>
            </a:pPr>
            <a:r>
              <a:rPr lang="en-US" dirty="0"/>
              <a:t>Goals:</a:t>
            </a:r>
          </a:p>
          <a:p>
            <a:pPr>
              <a:buBlip>
                <a:blip r:embed="rId2"/>
              </a:buBlip>
            </a:pPr>
            <a:r>
              <a:rPr lang="en-US" sz="2100" dirty="0">
                <a:effectLst/>
                <a:latin typeface="Calibri" panose="020F0502020204030204" pitchFamily="34" charset="0"/>
                <a:ea typeface="Calibri" panose="020F0502020204030204" pitchFamily="34" charset="0"/>
                <a:cs typeface="Times New Roman" panose="02020603050405020304" pitchFamily="18" charset="0"/>
              </a:rPr>
              <a:t>Our actions were focused on training fraternity and council members to be able to take a place on the council.</a:t>
            </a:r>
          </a:p>
          <a:p>
            <a:pPr>
              <a:buBlip>
                <a:blip r:embed="rId2"/>
              </a:buBlip>
            </a:pPr>
            <a:r>
              <a:rPr lang="en-US" sz="2100" dirty="0">
                <a:effectLst/>
                <a:latin typeface="Calibri" panose="020F0502020204030204" pitchFamily="34" charset="0"/>
                <a:ea typeface="Calibri" panose="020F0502020204030204" pitchFamily="34" charset="0"/>
                <a:cs typeface="Times New Roman" panose="02020603050405020304" pitchFamily="18" charset="0"/>
              </a:rPr>
              <a:t>We also updated our trifold brochure. With permission from their pastors, fraternity members from different parishes placed the brochures in their parish churches with other handouts.</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endParaRPr>
          </a:p>
          <a:p>
            <a:pPr marL="0" indent="0">
              <a:buNone/>
            </a:pPr>
            <a:endParaRPr lang="en-US" dirty="0"/>
          </a:p>
        </p:txBody>
      </p:sp>
      <p:sp>
        <p:nvSpPr>
          <p:cNvPr id="4" name="TextBox 3">
            <a:extLst>
              <a:ext uri="{FF2B5EF4-FFF2-40B4-BE49-F238E27FC236}">
                <a16:creationId xmlns:a16="http://schemas.microsoft.com/office/drawing/2014/main" id="{DCE53BDA-0A48-B9AE-D651-394A90E7B892}"/>
              </a:ext>
            </a:extLst>
          </p:cNvPr>
          <p:cNvSpPr txBox="1"/>
          <p:nvPr/>
        </p:nvSpPr>
        <p:spPr>
          <a:xfrm>
            <a:off x="6571323" y="1210961"/>
            <a:ext cx="4895747" cy="3000821"/>
          </a:xfrm>
          <a:prstGeom prst="rect">
            <a:avLst/>
          </a:prstGeom>
          <a:noFill/>
        </p:spPr>
        <p:txBody>
          <a:bodyPr wrap="square" rtlCol="0">
            <a:spAutoFit/>
          </a:bodyPr>
          <a:lstStyle/>
          <a:p>
            <a:pPr marL="342900" indent="-342900">
              <a:buBlip>
                <a:blip r:embed="rId2"/>
              </a:buBlip>
            </a:pPr>
            <a:r>
              <a:rPr lang="en-US" sz="2100" dirty="0">
                <a:effectLst/>
                <a:latin typeface="Calibri" panose="020F0502020204030204" pitchFamily="34" charset="0"/>
                <a:ea typeface="Calibri" panose="020F0502020204030204" pitchFamily="34" charset="0"/>
                <a:cs typeface="Times New Roman" panose="02020603050405020304" pitchFamily="18" charset="0"/>
              </a:rPr>
              <a:t>We started an apostolate to seminarians for the local diocese and men in formation to become Conventual Franciscans by writing individual letters to them each month. We started in the spring and stopped over the summer because the seminarians went home or to other temporary assignments</a:t>
            </a:r>
            <a:r>
              <a:rPr lang="en-US" sz="2100" dirty="0">
                <a:effectLst/>
              </a:rPr>
              <a:t> </a:t>
            </a:r>
          </a:p>
        </p:txBody>
      </p:sp>
      <p:sp>
        <p:nvSpPr>
          <p:cNvPr id="8" name="TextBox 7">
            <a:extLst>
              <a:ext uri="{FF2B5EF4-FFF2-40B4-BE49-F238E27FC236}">
                <a16:creationId xmlns:a16="http://schemas.microsoft.com/office/drawing/2014/main" id="{FD96A901-04F6-4B6F-0891-B5E70B4556FB}"/>
              </a:ext>
            </a:extLst>
          </p:cNvPr>
          <p:cNvSpPr txBox="1"/>
          <p:nvPr/>
        </p:nvSpPr>
        <p:spPr>
          <a:xfrm>
            <a:off x="6660292" y="4448431"/>
            <a:ext cx="5041557"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lumMod val="40000"/>
                <a:lumOff val="60000"/>
              </a:schemeClr>
            </a:solidFill>
          </a:ln>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The purpose is to familiarize the seminarians with who we are and, if they are secular, expose them to the Franciscan Order. Also, it will hopefully be a positive influence for potential future spiritual assistants.</a:t>
            </a:r>
          </a:p>
        </p:txBody>
      </p:sp>
    </p:spTree>
    <p:extLst>
      <p:ext uri="{BB962C8B-B14F-4D97-AF65-F5344CB8AC3E}">
        <p14:creationId xmlns:p14="http://schemas.microsoft.com/office/powerpoint/2010/main" val="322852610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54504-A37C-7B8B-D353-4180236BD205}"/>
              </a:ext>
            </a:extLst>
          </p:cNvPr>
          <p:cNvSpPr>
            <a:spLocks noGrp="1"/>
          </p:cNvSpPr>
          <p:nvPr>
            <p:ph type="title"/>
          </p:nvPr>
        </p:nvSpPr>
        <p:spPr>
          <a:xfrm>
            <a:off x="877154" y="542655"/>
            <a:ext cx="10241280" cy="1013254"/>
          </a:xfrm>
        </p:spPr>
        <p:txBody>
          <a:bodyPr anchor="t">
            <a:normAutofit/>
          </a:bodyPr>
          <a:lstStyle/>
          <a:p>
            <a:r>
              <a:rPr lang="en-US" sz="2800" dirty="0">
                <a:solidFill>
                  <a:schemeClr val="accent4">
                    <a:lumMod val="50000"/>
                  </a:schemeClr>
                </a:solidFill>
              </a:rPr>
              <a:t>St. Anthony Of Padua Fraternity</a:t>
            </a:r>
            <a:br>
              <a:rPr lang="en-US" sz="2800" dirty="0">
                <a:solidFill>
                  <a:schemeClr val="accent4">
                    <a:lumMod val="50000"/>
                  </a:schemeClr>
                </a:solidFill>
              </a:rPr>
            </a:br>
            <a:r>
              <a:rPr lang="en-US" sz="1800" dirty="0">
                <a:solidFill>
                  <a:schemeClr val="accent4">
                    <a:lumMod val="50000"/>
                  </a:schemeClr>
                </a:solidFill>
              </a:rPr>
              <a:t>Boynton Beach</a:t>
            </a:r>
          </a:p>
        </p:txBody>
      </p:sp>
      <p:sp>
        <p:nvSpPr>
          <p:cNvPr id="3" name="Content Placeholder 2">
            <a:extLst>
              <a:ext uri="{FF2B5EF4-FFF2-40B4-BE49-F238E27FC236}">
                <a16:creationId xmlns:a16="http://schemas.microsoft.com/office/drawing/2014/main" id="{2A2CAEF8-4EE1-5E18-F77E-5C4C198CB093}"/>
              </a:ext>
            </a:extLst>
          </p:cNvPr>
          <p:cNvSpPr>
            <a:spLocks noGrp="1"/>
          </p:cNvSpPr>
          <p:nvPr>
            <p:ph idx="1"/>
          </p:nvPr>
        </p:nvSpPr>
        <p:spPr>
          <a:xfrm>
            <a:off x="815545" y="1346887"/>
            <a:ext cx="5041557" cy="4806778"/>
          </a:xfrm>
        </p:spPr>
        <p:txBody>
          <a:bodyPr>
            <a:normAutofit/>
          </a:bodyPr>
          <a:lstStyle/>
          <a:p>
            <a:pPr marL="0" indent="0">
              <a:buNone/>
            </a:pPr>
            <a:r>
              <a:rPr lang="en-US" dirty="0"/>
              <a:t>Minister:  </a:t>
            </a:r>
            <a:r>
              <a:rPr lang="en-US" sz="1800" dirty="0">
                <a:effectLst/>
                <a:latin typeface="Calibri" panose="020F0502020204030204" pitchFamily="34" charset="0"/>
                <a:ea typeface="Calibri" panose="020F0502020204030204" pitchFamily="34" charset="0"/>
                <a:cs typeface="Times New Roman" panose="02020603050405020304" pitchFamily="18" charset="0"/>
              </a:rPr>
              <a:t>Jane Rader, OFS</a:t>
            </a:r>
            <a:r>
              <a:rPr lang="en-US" dirty="0">
                <a:effectLst/>
              </a:rPr>
              <a:t> </a:t>
            </a:r>
          </a:p>
          <a:p>
            <a:pPr marL="0" indent="0">
              <a:buNone/>
            </a:pPr>
            <a:r>
              <a:rPr lang="en-US" dirty="0"/>
              <a:t>Goals:</a:t>
            </a:r>
          </a:p>
          <a:p>
            <a:pPr>
              <a:buBlip>
                <a:blip r:embed="rId2"/>
              </a:buBlip>
            </a:pPr>
            <a:r>
              <a:rPr lang="en-US" sz="2100" dirty="0">
                <a:effectLst/>
                <a:latin typeface="Calibri" panose="020F0502020204030204" pitchFamily="34" charset="0"/>
                <a:ea typeface="Calibri" panose="020F0502020204030204" pitchFamily="34" charset="0"/>
                <a:cs typeface="Times New Roman" panose="02020603050405020304" pitchFamily="18" charset="0"/>
              </a:rPr>
              <a:t>Our actions were focused on training fraternity and council members to be able to take a place on the council.</a:t>
            </a:r>
          </a:p>
          <a:p>
            <a:pPr>
              <a:buBlip>
                <a:blip r:embed="rId2"/>
              </a:buBlip>
            </a:pPr>
            <a:r>
              <a:rPr lang="en-US" sz="2100" dirty="0">
                <a:effectLst/>
                <a:latin typeface="Calibri" panose="020F0502020204030204" pitchFamily="34" charset="0"/>
                <a:ea typeface="Calibri" panose="020F0502020204030204" pitchFamily="34" charset="0"/>
                <a:cs typeface="Times New Roman" panose="02020603050405020304" pitchFamily="18" charset="0"/>
              </a:rPr>
              <a:t>We also updated our trifold brochure. With permission from their pastors, fraternity members from different parishes placed the brochures in their parish churches with other handouts.</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endParaRPr>
          </a:p>
          <a:p>
            <a:pPr marL="0" indent="0">
              <a:buNone/>
            </a:pPr>
            <a:endParaRPr lang="en-US" dirty="0"/>
          </a:p>
        </p:txBody>
      </p:sp>
      <p:sp>
        <p:nvSpPr>
          <p:cNvPr id="4" name="TextBox 3">
            <a:extLst>
              <a:ext uri="{FF2B5EF4-FFF2-40B4-BE49-F238E27FC236}">
                <a16:creationId xmlns:a16="http://schemas.microsoft.com/office/drawing/2014/main" id="{DCE53BDA-0A48-B9AE-D651-394A90E7B892}"/>
              </a:ext>
            </a:extLst>
          </p:cNvPr>
          <p:cNvSpPr txBox="1"/>
          <p:nvPr/>
        </p:nvSpPr>
        <p:spPr>
          <a:xfrm>
            <a:off x="6571323" y="1210961"/>
            <a:ext cx="4895747" cy="3000821"/>
          </a:xfrm>
          <a:prstGeom prst="rect">
            <a:avLst/>
          </a:prstGeom>
          <a:noFill/>
        </p:spPr>
        <p:txBody>
          <a:bodyPr wrap="square" rtlCol="0">
            <a:spAutoFit/>
          </a:bodyPr>
          <a:lstStyle/>
          <a:p>
            <a:pPr marL="342900" indent="-342900">
              <a:buBlip>
                <a:blip r:embed="rId2"/>
              </a:buBlip>
            </a:pPr>
            <a:r>
              <a:rPr lang="en-US" sz="2100" dirty="0">
                <a:effectLst/>
                <a:latin typeface="Calibri" panose="020F0502020204030204" pitchFamily="34" charset="0"/>
                <a:ea typeface="Calibri" panose="020F0502020204030204" pitchFamily="34" charset="0"/>
                <a:cs typeface="Times New Roman" panose="02020603050405020304" pitchFamily="18" charset="0"/>
              </a:rPr>
              <a:t>We started an apostolate to seminarians for the local diocese and men in formation to become Conventual Franciscans by writing individual letters to them each month. We started in the spring and stopped over the summer because the seminarians went home or to other temporary assignments</a:t>
            </a:r>
            <a:r>
              <a:rPr lang="en-US" sz="2100" dirty="0">
                <a:effectLst/>
              </a:rPr>
              <a:t> </a:t>
            </a:r>
          </a:p>
        </p:txBody>
      </p:sp>
      <p:sp>
        <p:nvSpPr>
          <p:cNvPr id="8" name="TextBox 7">
            <a:extLst>
              <a:ext uri="{FF2B5EF4-FFF2-40B4-BE49-F238E27FC236}">
                <a16:creationId xmlns:a16="http://schemas.microsoft.com/office/drawing/2014/main" id="{FD96A901-04F6-4B6F-0891-B5E70B4556FB}"/>
              </a:ext>
            </a:extLst>
          </p:cNvPr>
          <p:cNvSpPr txBox="1"/>
          <p:nvPr/>
        </p:nvSpPr>
        <p:spPr>
          <a:xfrm>
            <a:off x="6660292" y="4448431"/>
            <a:ext cx="5041557"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lumMod val="40000"/>
                <a:lumOff val="60000"/>
              </a:schemeClr>
            </a:solidFill>
          </a:ln>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The purpose is to familiarize the seminarians with who we are and, if they are secular, expose them to the Franciscan Order. Also, it will hopefully be a positive influence for potential future spiritual assistants.</a:t>
            </a:r>
          </a:p>
        </p:txBody>
      </p:sp>
    </p:spTree>
    <p:extLst>
      <p:ext uri="{BB962C8B-B14F-4D97-AF65-F5344CB8AC3E}">
        <p14:creationId xmlns:p14="http://schemas.microsoft.com/office/powerpoint/2010/main" val="68826823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E355B3C-C21C-4CED-96E5-68A42FCE7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789B35-FA97-823F-1895-8E7D920B802D}"/>
              </a:ext>
            </a:extLst>
          </p:cNvPr>
          <p:cNvSpPr>
            <a:spLocks noGrp="1"/>
          </p:cNvSpPr>
          <p:nvPr>
            <p:ph idx="1"/>
          </p:nvPr>
        </p:nvSpPr>
        <p:spPr>
          <a:xfrm>
            <a:off x="4651514" y="182690"/>
            <a:ext cx="6967330" cy="1882973"/>
          </a:xfrm>
        </p:spPr>
        <p:txBody>
          <a:bodyPr>
            <a:normAutofit/>
          </a:bodyPr>
          <a:lstStyle/>
          <a:p>
            <a:pPr marL="0" indent="0">
              <a:buNone/>
            </a:pPr>
            <a:r>
              <a:rPr lang="en-US" sz="1800" b="1" dirty="0">
                <a:effectLst/>
                <a:latin typeface="Cambria" panose="02040503050406030204" pitchFamily="18" charset="0"/>
              </a:rPr>
              <a:t>What action(s) have you completed by today? </a:t>
            </a:r>
          </a:p>
          <a:p>
            <a:pPr marL="0" indent="0">
              <a:buNone/>
            </a:pPr>
            <a:r>
              <a:rPr lang="en-US" sz="1800" dirty="0">
                <a:effectLst/>
                <a:latin typeface="Cambria" panose="02040503050406030204" pitchFamily="18" charset="0"/>
              </a:rPr>
              <a:t>We have written letters to the seminarians, participated in parish food drives for the needy, donated to </a:t>
            </a:r>
            <a:r>
              <a:rPr lang="en-US" sz="1800" dirty="0" err="1">
                <a:effectLst/>
                <a:latin typeface="Cambria" panose="02040503050406030204" pitchFamily="18" charset="0"/>
              </a:rPr>
              <a:t>Birthline</a:t>
            </a:r>
            <a:r>
              <a:rPr lang="en-US" sz="1800" dirty="0">
                <a:effectLst/>
                <a:latin typeface="Cambria" panose="02040503050406030204" pitchFamily="18" charset="0"/>
              </a:rPr>
              <a:t>/Lifeline, distributed fraternity brochures at the 2023 South Florida Fair, and we have been active on social media and published a new website. </a:t>
            </a:r>
            <a:endParaRPr lang="en-US" sz="1400" dirty="0"/>
          </a:p>
        </p:txBody>
      </p:sp>
      <p:sp>
        <p:nvSpPr>
          <p:cNvPr id="10" name="Rectangle 9">
            <a:extLst>
              <a:ext uri="{FF2B5EF4-FFF2-40B4-BE49-F238E27FC236}">
                <a16:creationId xmlns:a16="http://schemas.microsoft.com/office/drawing/2014/main" id="{3901532A-A6DC-4220-97C8-129DCA3A7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39"/>
            <a:ext cx="12191999" cy="449257"/>
          </a:xfrm>
          <a:prstGeom prst="rect">
            <a:avLst/>
          </a:prstGeom>
          <a:gradFill>
            <a:gsLst>
              <a:gs pos="0">
                <a:schemeClr val="accent6">
                  <a:lumMod val="75000"/>
                  <a:alpha val="54000"/>
                </a:schemeClr>
              </a:gs>
              <a:gs pos="85000">
                <a:schemeClr val="accent5">
                  <a:alpha val="8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2B6480-5131-4F3F-B6E3-CB1AB0E6B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7506"/>
            <a:ext cx="8153398" cy="449258"/>
          </a:xfrm>
          <a:prstGeom prst="rect">
            <a:avLst/>
          </a:prstGeom>
          <a:gradFill>
            <a:gsLst>
              <a:gs pos="0">
                <a:schemeClr val="accent6">
                  <a:alpha val="18000"/>
                </a:schemeClr>
              </a:gs>
              <a:gs pos="95000">
                <a:schemeClr val="accent2">
                  <a:alpha val="59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B903F6-CD9F-1802-25BE-297F47B06108}"/>
              </a:ext>
            </a:extLst>
          </p:cNvPr>
          <p:cNvSpPr txBox="1"/>
          <p:nvPr/>
        </p:nvSpPr>
        <p:spPr>
          <a:xfrm>
            <a:off x="4616727" y="2020592"/>
            <a:ext cx="7036903" cy="1477328"/>
          </a:xfrm>
          <a:prstGeom prst="rect">
            <a:avLst/>
          </a:prstGeom>
          <a:noFill/>
          <a:ln>
            <a:solidFill>
              <a:schemeClr val="accent4"/>
            </a:solidFill>
          </a:ln>
        </p:spPr>
        <p:txBody>
          <a:bodyPr wrap="square" rtlCol="0">
            <a:spAutoFit/>
          </a:bodyPr>
          <a:lstStyle/>
          <a:p>
            <a:r>
              <a:rPr lang="en-US" sz="1800" dirty="0">
                <a:effectLst/>
                <a:latin typeface="Cambria" panose="02040503050406030204" pitchFamily="18" charset="0"/>
              </a:rPr>
              <a:t>Corresponding with the seminarians has been a wonderful experience for our members. The first photo (below) is a Christmas card that one of our members received from the Franciscan Friars of Silver Spring, MD. The second and third photos were sent to one of our members by Friar Marvin, one of the Conventual novices in Arroyo Grande, CA. </a:t>
            </a:r>
            <a:endParaRPr lang="en-US" dirty="0"/>
          </a:p>
        </p:txBody>
      </p:sp>
      <p:pic>
        <p:nvPicPr>
          <p:cNvPr id="5" name="Picture 4">
            <a:extLst>
              <a:ext uri="{FF2B5EF4-FFF2-40B4-BE49-F238E27FC236}">
                <a16:creationId xmlns:a16="http://schemas.microsoft.com/office/drawing/2014/main" id="{C2814977-4C95-4536-5FAC-C8B243BCB71E}"/>
              </a:ext>
            </a:extLst>
          </p:cNvPr>
          <p:cNvPicPr>
            <a:picLocks noChangeAspect="1"/>
          </p:cNvPicPr>
          <p:nvPr/>
        </p:nvPicPr>
        <p:blipFill>
          <a:blip r:embed="rId2"/>
          <a:stretch>
            <a:fillRect/>
          </a:stretch>
        </p:blipFill>
        <p:spPr>
          <a:xfrm>
            <a:off x="5193150" y="3497920"/>
            <a:ext cx="4050917" cy="2823695"/>
          </a:xfrm>
          <a:prstGeom prst="rect">
            <a:avLst/>
          </a:prstGeom>
        </p:spPr>
      </p:pic>
      <p:pic>
        <p:nvPicPr>
          <p:cNvPr id="6" name="Picture 5">
            <a:extLst>
              <a:ext uri="{FF2B5EF4-FFF2-40B4-BE49-F238E27FC236}">
                <a16:creationId xmlns:a16="http://schemas.microsoft.com/office/drawing/2014/main" id="{87EB8F25-739F-CD61-3901-B3C4117374A6}"/>
              </a:ext>
            </a:extLst>
          </p:cNvPr>
          <p:cNvPicPr>
            <a:picLocks noChangeAspect="1"/>
          </p:cNvPicPr>
          <p:nvPr/>
        </p:nvPicPr>
        <p:blipFill>
          <a:blip r:embed="rId3"/>
          <a:stretch>
            <a:fillRect/>
          </a:stretch>
        </p:blipFill>
        <p:spPr>
          <a:xfrm>
            <a:off x="384313" y="182690"/>
            <a:ext cx="4026143" cy="6224200"/>
          </a:xfrm>
          <a:prstGeom prst="rect">
            <a:avLst/>
          </a:prstGeom>
        </p:spPr>
      </p:pic>
      <p:sp>
        <p:nvSpPr>
          <p:cNvPr id="7" name="TextBox 6">
            <a:extLst>
              <a:ext uri="{FF2B5EF4-FFF2-40B4-BE49-F238E27FC236}">
                <a16:creationId xmlns:a16="http://schemas.microsoft.com/office/drawing/2014/main" id="{0D923F99-9461-90C6-E42A-42DEEA467D26}"/>
              </a:ext>
            </a:extLst>
          </p:cNvPr>
          <p:cNvSpPr txBox="1"/>
          <p:nvPr/>
        </p:nvSpPr>
        <p:spPr>
          <a:xfrm>
            <a:off x="10179910" y="3903565"/>
            <a:ext cx="1076246" cy="1754326"/>
          </a:xfrm>
          <a:prstGeom prst="rect">
            <a:avLst/>
          </a:prstGeom>
          <a:noFill/>
        </p:spPr>
        <p:txBody>
          <a:bodyPr wrap="square" rtlCol="0">
            <a:spAutoFit/>
          </a:bodyPr>
          <a:lstStyle/>
          <a:p>
            <a:pPr algn="r"/>
            <a:r>
              <a:rPr lang="en-US" dirty="0"/>
              <a:t>St. Anthony of Boynton Beach</a:t>
            </a:r>
          </a:p>
          <a:p>
            <a:pPr algn="r"/>
            <a:r>
              <a:rPr lang="en-US" dirty="0"/>
              <a:t>Fraternity</a:t>
            </a:r>
          </a:p>
        </p:txBody>
      </p:sp>
    </p:spTree>
    <p:extLst>
      <p:ext uri="{BB962C8B-B14F-4D97-AF65-F5344CB8AC3E}">
        <p14:creationId xmlns:p14="http://schemas.microsoft.com/office/powerpoint/2010/main" val="2516376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DAC5EB-CB66-4144-944F-FCA082908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1F73D-4241-2AE2-3F42-BBDEE916EAFD}"/>
              </a:ext>
            </a:extLst>
          </p:cNvPr>
          <p:cNvSpPr>
            <a:spLocks noGrp="1"/>
          </p:cNvSpPr>
          <p:nvPr>
            <p:ph type="title"/>
          </p:nvPr>
        </p:nvSpPr>
        <p:spPr>
          <a:xfrm>
            <a:off x="914403" y="4996329"/>
            <a:ext cx="10943420" cy="1035982"/>
          </a:xfrm>
        </p:spPr>
        <p:txBody>
          <a:bodyPr anchor="t">
            <a:normAutofit/>
          </a:bodyPr>
          <a:lstStyle/>
          <a:p>
            <a:pPr algn="r"/>
            <a:r>
              <a:rPr lang="en-US" dirty="0">
                <a:effectLst/>
                <a:latin typeface="Calibri" panose="020F0502020204030204" pitchFamily="34" charset="0"/>
                <a:ea typeface="Calibri" panose="020F0502020204030204" pitchFamily="34" charset="0"/>
                <a:cs typeface="Times New Roman" panose="02020603050405020304" pitchFamily="18" charset="0"/>
              </a:rPr>
              <a:t>Lady Poverty</a:t>
            </a:r>
            <a:r>
              <a:rPr lang="en-US" dirty="0">
                <a:effectLst/>
              </a:rPr>
              <a:t> </a:t>
            </a:r>
            <a:endParaRPr lang="en-US" dirty="0"/>
          </a:p>
        </p:txBody>
      </p:sp>
      <p:sp>
        <p:nvSpPr>
          <p:cNvPr id="3" name="Content Placeholder 2">
            <a:extLst>
              <a:ext uri="{FF2B5EF4-FFF2-40B4-BE49-F238E27FC236}">
                <a16:creationId xmlns:a16="http://schemas.microsoft.com/office/drawing/2014/main" id="{01E6BB18-60A7-8C20-6307-07B4D3097243}"/>
              </a:ext>
            </a:extLst>
          </p:cNvPr>
          <p:cNvSpPr>
            <a:spLocks noGrp="1"/>
          </p:cNvSpPr>
          <p:nvPr>
            <p:ph idx="1"/>
          </p:nvPr>
        </p:nvSpPr>
        <p:spPr>
          <a:xfrm>
            <a:off x="1411357" y="556591"/>
            <a:ext cx="2097484" cy="4490967"/>
          </a:xfrm>
        </p:spPr>
        <p:txBody>
          <a:bodyPr anchor="b">
            <a:normAutofit fontScale="70000" lnSpcReduction="20000"/>
          </a:bodyPr>
          <a:lstStyle/>
          <a:p>
            <a:pPr marL="0" indent="0">
              <a:buNone/>
            </a:pPr>
            <a:r>
              <a:rPr lang="en-US" sz="4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Our Instrumentum Laboris Goal is to Increase efforts to bring new younger members into the Fraternity.</a:t>
            </a:r>
          </a:p>
          <a:p>
            <a:pPr algn="r"/>
            <a:endParaRPr lang="en-US" sz="1600" dirty="0"/>
          </a:p>
        </p:txBody>
      </p:sp>
      <p:pic>
        <p:nvPicPr>
          <p:cNvPr id="5" name="Picture 4" descr="White puzzle with one red piece">
            <a:extLst>
              <a:ext uri="{FF2B5EF4-FFF2-40B4-BE49-F238E27FC236}">
                <a16:creationId xmlns:a16="http://schemas.microsoft.com/office/drawing/2014/main" id="{639878B7-B0F9-A7BD-2EB2-6C6EB435D416}"/>
              </a:ext>
            </a:extLst>
          </p:cNvPr>
          <p:cNvPicPr>
            <a:picLocks noChangeAspect="1"/>
          </p:cNvPicPr>
          <p:nvPr/>
        </p:nvPicPr>
        <p:blipFill rotWithShape="1">
          <a:blip r:embed="rId2"/>
          <a:srcRect l="3648" r="2046" b="2"/>
          <a:stretch/>
        </p:blipFill>
        <p:spPr>
          <a:xfrm>
            <a:off x="4038600" y="-431"/>
            <a:ext cx="7696201" cy="4590360"/>
          </a:xfrm>
          <a:prstGeom prst="rect">
            <a:avLst/>
          </a:prstGeom>
        </p:spPr>
      </p:pic>
      <p:sp>
        <p:nvSpPr>
          <p:cNvPr id="13" name="Rectangle 12">
            <a:extLst>
              <a:ext uri="{FF2B5EF4-FFF2-40B4-BE49-F238E27FC236}">
                <a16:creationId xmlns:a16="http://schemas.microsoft.com/office/drawing/2014/main" id="{86B7A620-47FC-4678-9F07-D291E9CD5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1999" cy="457198"/>
          </a:xfrm>
          <a:prstGeom prst="rect">
            <a:avLst/>
          </a:prstGeom>
          <a:gradFill>
            <a:gsLst>
              <a:gs pos="0">
                <a:schemeClr val="accent6">
                  <a:lumMod val="75000"/>
                  <a:alpha val="61000"/>
                </a:schemeClr>
              </a:gs>
              <a:gs pos="30000">
                <a:schemeClr val="accent5">
                  <a:alpha val="85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CE6113-16AE-4250-8027-F864DE5B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742"/>
            <a:ext cx="8153398" cy="448830"/>
          </a:xfrm>
          <a:prstGeom prst="rect">
            <a:avLst/>
          </a:prstGeom>
          <a:gradFill>
            <a:gsLst>
              <a:gs pos="0">
                <a:schemeClr val="accent5">
                  <a:alpha val="0"/>
                </a:schemeClr>
              </a:gs>
              <a:gs pos="73000">
                <a:schemeClr val="accent2">
                  <a:alpha val="7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D5E8C6-2F30-EFA3-B412-F03BE7ADE9E2}"/>
              </a:ext>
            </a:extLst>
          </p:cNvPr>
          <p:cNvSpPr txBox="1"/>
          <p:nvPr/>
        </p:nvSpPr>
        <p:spPr>
          <a:xfrm>
            <a:off x="7961243" y="5578612"/>
            <a:ext cx="3773558" cy="707886"/>
          </a:xfrm>
          <a:prstGeom prst="rect">
            <a:avLst/>
          </a:prstGeom>
          <a:noFill/>
        </p:spPr>
        <p:txBody>
          <a:bodyPr wrap="square" rtlCol="0">
            <a:spAutoFit/>
          </a:bodyPr>
          <a:lstStyle/>
          <a:p>
            <a:r>
              <a:rPr lang="en-US" sz="2000" dirty="0"/>
              <a:t>Michael Ruf, OFS.  Minister</a:t>
            </a:r>
          </a:p>
          <a:p>
            <a:r>
              <a:rPr lang="en-US" sz="2000" dirty="0"/>
              <a:t>Sara Castro, OFS  IL Animator</a:t>
            </a:r>
          </a:p>
        </p:txBody>
      </p:sp>
    </p:spTree>
    <p:extLst>
      <p:ext uri="{BB962C8B-B14F-4D97-AF65-F5344CB8AC3E}">
        <p14:creationId xmlns:p14="http://schemas.microsoft.com/office/powerpoint/2010/main" val="159506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2B0E-ECCD-588E-A2CC-ED81EFEB6336}"/>
              </a:ext>
            </a:extLst>
          </p:cNvPr>
          <p:cNvSpPr>
            <a:spLocks noGrp="1"/>
          </p:cNvSpPr>
          <p:nvPr>
            <p:ph type="title"/>
          </p:nvPr>
        </p:nvSpPr>
        <p:spPr>
          <a:xfrm>
            <a:off x="1371600" y="474590"/>
            <a:ext cx="10241280" cy="953759"/>
          </a:xfrm>
        </p:spPr>
        <p:txBody>
          <a:bodyPr anchor="t">
            <a:normAutofit fontScale="90000"/>
          </a:bodyPr>
          <a:lstStyle/>
          <a:p>
            <a:r>
              <a:rPr lang="en-US" dirty="0"/>
              <a:t>How have you completed your Goal for the beginning of your Project?  </a:t>
            </a:r>
          </a:p>
        </p:txBody>
      </p:sp>
      <p:sp>
        <p:nvSpPr>
          <p:cNvPr id="3" name="Content Placeholder 2">
            <a:extLst>
              <a:ext uri="{FF2B5EF4-FFF2-40B4-BE49-F238E27FC236}">
                <a16:creationId xmlns:a16="http://schemas.microsoft.com/office/drawing/2014/main" id="{0188EAD6-5742-1685-2896-4094A131089E}"/>
              </a:ext>
            </a:extLst>
          </p:cNvPr>
          <p:cNvSpPr>
            <a:spLocks noGrp="1"/>
          </p:cNvSpPr>
          <p:nvPr>
            <p:ph idx="1"/>
          </p:nvPr>
        </p:nvSpPr>
        <p:spPr>
          <a:xfrm>
            <a:off x="1192696" y="2027583"/>
            <a:ext cx="10420184" cy="4044033"/>
          </a:xfrm>
          <a:solidFill>
            <a:schemeClr val="accent2">
              <a:lumMod val="20000"/>
              <a:lumOff val="80000"/>
            </a:schemeClr>
          </a:solidFill>
        </p:spPr>
        <p:txBody>
          <a:bodyPr>
            <a:normAutofit lnSpcReduction="10000"/>
          </a:bodyPr>
          <a:lstStyle/>
          <a:p>
            <a:pPr>
              <a:buBlip>
                <a:blip r:embed="rId2"/>
              </a:buBlip>
            </a:pPr>
            <a:r>
              <a:rPr lang="en-US" sz="3200" b="1" dirty="0"/>
              <a:t>Updated and printed new “Come and See” brochures and have them available at the San Facility with contact information and meeting information</a:t>
            </a:r>
          </a:p>
          <a:p>
            <a:pPr>
              <a:buBlip>
                <a:blip r:embed="rId2"/>
              </a:buBlip>
            </a:pPr>
            <a:r>
              <a:rPr lang="en-US" sz="3200" b="1" dirty="0"/>
              <a:t>Fraternity has become more active with the San Pedro Center</a:t>
            </a:r>
          </a:p>
          <a:p>
            <a:pPr>
              <a:buBlip>
                <a:blip r:embed="rId3"/>
              </a:buBlip>
            </a:pPr>
            <a:r>
              <a:rPr lang="en-US" sz="3200" b="1" dirty="0"/>
              <a:t>Senior Days at San Pedro has changed its name to San Damiano Society </a:t>
            </a:r>
          </a:p>
        </p:txBody>
      </p:sp>
      <p:sp>
        <p:nvSpPr>
          <p:cNvPr id="5" name="TextBox 4">
            <a:extLst>
              <a:ext uri="{FF2B5EF4-FFF2-40B4-BE49-F238E27FC236}">
                <a16:creationId xmlns:a16="http://schemas.microsoft.com/office/drawing/2014/main" id="{7A68D0BA-A612-BA7B-3DB1-E3DAB1A7499B}"/>
              </a:ext>
            </a:extLst>
          </p:cNvPr>
          <p:cNvSpPr txBox="1"/>
          <p:nvPr/>
        </p:nvSpPr>
        <p:spPr>
          <a:xfrm>
            <a:off x="1192696" y="1550704"/>
            <a:ext cx="5548184" cy="369332"/>
          </a:xfrm>
          <a:prstGeom prst="rect">
            <a:avLst/>
          </a:prstGeom>
          <a:noFill/>
        </p:spPr>
        <p:txBody>
          <a:bodyPr wrap="square" rtlCol="0">
            <a:spAutoFit/>
          </a:bodyPr>
          <a:lstStyle/>
          <a:p>
            <a:r>
              <a:rPr lang="en-US" dirty="0"/>
              <a:t>Lady Poverty Fraternity, Winter Park</a:t>
            </a:r>
          </a:p>
        </p:txBody>
      </p:sp>
    </p:spTree>
    <p:extLst>
      <p:ext uri="{BB962C8B-B14F-4D97-AF65-F5344CB8AC3E}">
        <p14:creationId xmlns:p14="http://schemas.microsoft.com/office/powerpoint/2010/main" val="153682775"/>
      </p:ext>
    </p:extLst>
  </p:cSld>
  <p:clrMapOvr>
    <a:masterClrMapping/>
  </p:clrMapOvr>
  <p:transition spd="slow">
    <p:push dir="u"/>
  </p:transition>
</p:sld>
</file>

<file path=ppt/theme/theme1.xml><?xml version="1.0" encoding="utf-8"?>
<a:theme xmlns:a="http://schemas.openxmlformats.org/drawingml/2006/main" name="GradientRise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2707</TotalTime>
  <Words>1314</Words>
  <Application>Microsoft Macintosh PowerPoint</Application>
  <PresentationFormat>Widescreen</PresentationFormat>
  <Paragraphs>97</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Algerian</vt:lpstr>
      <vt:lpstr>Arial</vt:lpstr>
      <vt:lpstr>Calibri</vt:lpstr>
      <vt:lpstr>Cambria</vt:lpstr>
      <vt:lpstr>Tw Cen MT</vt:lpstr>
      <vt:lpstr>GradientRiseVTI</vt:lpstr>
      <vt:lpstr>Instrumentum Laboris</vt:lpstr>
      <vt:lpstr>2022  Year Two</vt:lpstr>
      <vt:lpstr>Rate of Response from Local Fraternities for our FFMR Annual Report to naFRA</vt:lpstr>
      <vt:lpstr>Instrumentum Laboris Worksheet</vt:lpstr>
      <vt:lpstr>St. Anthony Of Padua Fraternity Boynton Beach</vt:lpstr>
      <vt:lpstr>St. Anthony Of Padua Fraternity Boynton Beach</vt:lpstr>
      <vt:lpstr>PowerPoint Presentation</vt:lpstr>
      <vt:lpstr>Lady Poverty </vt:lpstr>
      <vt:lpstr>How have you completed your Goal for the beginning of your Project?  </vt:lpstr>
      <vt:lpstr>Mother of the Living Gospel</vt:lpstr>
      <vt:lpstr>Planned steps to be completed in the first 12 months </vt:lpstr>
      <vt:lpstr>PowerPoint Presentation</vt:lpstr>
      <vt:lpstr>St Joseph Fraternity    </vt:lpstr>
      <vt:lpstr>PowerPoint Presentation</vt:lpstr>
      <vt:lpstr>PowerPoint Presentation</vt:lpstr>
      <vt:lpstr>St. Clare Fraternity Ave Maria</vt:lpstr>
      <vt:lpstr>St. Clare Fraternity Ave Maria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InstruMentum Laboris</dc:title>
  <dc:creator>Janice Novello</dc:creator>
  <cp:lastModifiedBy>Janice Novello</cp:lastModifiedBy>
  <cp:revision>26</cp:revision>
  <dcterms:created xsi:type="dcterms:W3CDTF">2023-05-31T02:16:20Z</dcterms:created>
  <dcterms:modified xsi:type="dcterms:W3CDTF">2023-06-08T18:48:07Z</dcterms:modified>
</cp:coreProperties>
</file>